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210DA62-35A0-48E1-93E6-CEF4183E11AC}">
  <a:tblStyle styleId="{B210DA62-35A0-48E1-93E6-CEF4183E11AC}"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HelveticaNeue-bold.fntdata"/><Relationship Id="rId10" Type="http://schemas.openxmlformats.org/officeDocument/2006/relationships/slide" Target="slides/slide4.xml"/><Relationship Id="rId21" Type="http://schemas.openxmlformats.org/officeDocument/2006/relationships/font" Target="fonts/HelveticaNeue-regular.fntdata"/><Relationship Id="rId13" Type="http://schemas.openxmlformats.org/officeDocument/2006/relationships/slide" Target="slides/slide7.xml"/><Relationship Id="rId24" Type="http://schemas.openxmlformats.org/officeDocument/2006/relationships/font" Target="fonts/HelveticaNeue-boldItalic.fntdata"/><Relationship Id="rId12" Type="http://schemas.openxmlformats.org/officeDocument/2006/relationships/slide" Target="slides/slide6.xml"/><Relationship Id="rId23"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wikipedia.org/wiki/Marie_Antoinette" TargetMode="External"/><Relationship Id="rId3" Type="http://schemas.openxmlformats.org/officeDocument/2006/relationships/hyperlink" Target="https://de.wikipedia.org/wiki/Marie_Antoinett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GB"/>
              <a:t>“Stefan Zweig digital” so der Projekttitel und Titel dieser Präsentation. Zur digitalen Rekonsturktion und Erschließung von Stefan Zweigs Nachlass.</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lang="en-GB"/>
              <a:t>Ziel dieses Projekte - das eine Kooperation zwischen Literaturarchiv der Universität Salzburg und dem Zentrum für Informationsmodellierung der Universität Graz darstellt - hat das Ziel die wesentliche Information der Originale des Nachlasses von Stefan Zweig auf einer </a:t>
            </a:r>
            <a:r>
              <a:rPr b="1" lang="en-GB"/>
              <a:t>zentralen, virtuellen Plattform</a:t>
            </a:r>
            <a:r>
              <a:rPr lang="en-GB"/>
              <a:t> zusammenzuführen. Ein Projekt, das ich persönlich zwischen digitaler Edition und digitaler Sammlung von Kulturerbe-Objekten ansiedeln würde und wir als </a:t>
            </a:r>
            <a:r>
              <a:rPr b="1" lang="en-GB"/>
              <a:t>digitale Nachlassrekonsturktion</a:t>
            </a:r>
            <a:r>
              <a:rPr lang="en-GB"/>
              <a:t> betrachten, die akademischen Publikum wie Interessierten die Arbeit mit dem Nachlass Zweigs erleichtern soll.</a:t>
            </a:r>
          </a:p>
          <a:p>
            <a:pPr indent="-69850" lvl="0" marL="0">
              <a:spcBef>
                <a:spcPts val="0"/>
              </a:spcBef>
              <a:buClr>
                <a:schemeClr val="dk1"/>
              </a:buClr>
              <a:buSzPts val="1100"/>
              <a:buFont typeface="Arial"/>
              <a:buNone/>
            </a:pPr>
            <a:r>
              <a:rPr lang="en-GB"/>
              <a:t>Die heutige Präsentation umfasst die Ergebnisse der 1. Projektphase, die im Jänner dieses Jahres begonnen hat, der eine zweite Projektphase im kommenden Jahr folgt.</a:t>
            </a:r>
          </a:p>
          <a:p>
            <a:pPr indent="0" lvl="0" mar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GB">
                <a:solidFill>
                  <a:schemeClr val="dk1"/>
                </a:solidFill>
              </a:rPr>
              <a:t>In dem Prozess gegen die abgesetzte Königin</a:t>
            </a:r>
            <a:r>
              <a:rPr lang="en-GB">
                <a:solidFill>
                  <a:schemeClr val="dk1"/>
                </a:solidFill>
                <a:hlinkClick r:id="rId2"/>
              </a:rPr>
              <a:t> </a:t>
            </a:r>
            <a:r>
              <a:rPr lang="en-GB" u="sng">
                <a:solidFill>
                  <a:schemeClr val="hlink"/>
                </a:solidFill>
                <a:hlinkClick r:id="rId3"/>
              </a:rPr>
              <a:t>Marie Antoinette</a:t>
            </a:r>
            <a:r>
              <a:rPr lang="en-GB">
                <a:solidFill>
                  <a:schemeClr val="dk1"/>
                </a:solidFill>
              </a:rPr>
              <a:t> trat er als Zeuge für deren Unschuld auf.</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457200" rtl="0" algn="just">
              <a:lnSpc>
                <a:spcPct val="150000"/>
              </a:lnSpc>
              <a:spcBef>
                <a:spcPts val="0"/>
              </a:spcBef>
              <a:buClr>
                <a:schemeClr val="dk1"/>
              </a:buClr>
              <a:buSzPts val="1100"/>
              <a:buFont typeface="Arial"/>
              <a:buNone/>
            </a:pPr>
            <a:r>
              <a:rPr lang="en-GB"/>
              <a:t>3.Besonderheit des Nachlasses</a:t>
            </a:r>
          </a:p>
          <a:p>
            <a:pPr indent="-69850" lvl="0" marL="457200" rtl="0" algn="just">
              <a:lnSpc>
                <a:spcPct val="150000"/>
              </a:lnSpc>
              <a:spcBef>
                <a:spcPts val="0"/>
              </a:spcBef>
              <a:buClr>
                <a:schemeClr val="dk1"/>
              </a:buClr>
              <a:buSzPts val="1100"/>
              <a:buFont typeface="Arial"/>
              <a:buNone/>
            </a:pPr>
            <a:r>
              <a:t/>
            </a:r>
            <a:endParaRPr/>
          </a:p>
          <a:p>
            <a:pPr indent="-69850" lvl="0" marL="457200" rtl="0" algn="just">
              <a:lnSpc>
                <a:spcPct val="150000"/>
              </a:lnSpc>
              <a:spcBef>
                <a:spcPts val="0"/>
              </a:spcBef>
              <a:buClr>
                <a:schemeClr val="dk1"/>
              </a:buClr>
              <a:buSzPts val="1100"/>
              <a:buFont typeface="Arial"/>
              <a:buNone/>
            </a:pPr>
            <a:r>
              <a:rPr lang="en-GB"/>
              <a:t>Der Nachlass von Stefan Zweig - übrigens einer der bedeudensten österreichischen Schriftstellern, im meinem Freundekreis musste ich das erschreckend oft dazu sagen - ist aus mehrern Gründen besonders, abgesehn von seinem finanziellen Volumen.</a:t>
            </a:r>
          </a:p>
          <a:p>
            <a:pPr indent="-69850" lvl="0" marL="457200" rtl="0" algn="just">
              <a:lnSpc>
                <a:spcPct val="150000"/>
              </a:lnSpc>
              <a:spcBef>
                <a:spcPts val="0"/>
              </a:spcBef>
              <a:buClr>
                <a:schemeClr val="dk1"/>
              </a:buClr>
              <a:buSzPts val="1100"/>
              <a:buFont typeface="Arial"/>
              <a:buNone/>
            </a:pPr>
            <a:r>
              <a:t/>
            </a:r>
            <a:endParaRPr/>
          </a:p>
          <a:p>
            <a:pPr indent="-69850" lvl="0" marL="457200" rtl="0" algn="just">
              <a:lnSpc>
                <a:spcPct val="150000"/>
              </a:lnSpc>
              <a:spcBef>
                <a:spcPts val="0"/>
              </a:spcBef>
              <a:buClr>
                <a:schemeClr val="dk1"/>
              </a:buClr>
              <a:buSzPts val="1100"/>
              <a:buFont typeface="Arial"/>
              <a:buNone/>
            </a:pPr>
            <a:r>
              <a:rPr lang="en-GB"/>
              <a:t>Während ich die Besonderheiten nenne, blende ich Ihnen Digitalisate , Beispiel des Nachlasses ein.</a:t>
            </a:r>
          </a:p>
          <a:p>
            <a:pPr indent="-69850" lvl="0" marL="457200" rtl="0" algn="just">
              <a:lnSpc>
                <a:spcPct val="150000"/>
              </a:lnSpc>
              <a:spcBef>
                <a:spcPts val="0"/>
              </a:spcBef>
              <a:buClr>
                <a:schemeClr val="dk1"/>
              </a:buClr>
              <a:buSzPts val="1100"/>
              <a:buFont typeface="Arial"/>
              <a:buNone/>
            </a:pPr>
            <a:r>
              <a:t/>
            </a:r>
            <a:endParaRPr/>
          </a:p>
          <a:p>
            <a:pPr indent="-69850" lvl="0" marL="457200" rtl="0" algn="just">
              <a:lnSpc>
                <a:spcPct val="150000"/>
              </a:lnSpc>
              <a:spcBef>
                <a:spcPts val="0"/>
              </a:spcBef>
              <a:buClr>
                <a:schemeClr val="dk1"/>
              </a:buClr>
              <a:buSzPts val="1100"/>
              <a:buFont typeface="Arial"/>
              <a:buNone/>
            </a:pPr>
            <a:r>
              <a:rPr b="1" lang="en-GB"/>
              <a:t>*</a:t>
            </a:r>
            <a:r>
              <a:rPr lang="en-GB"/>
              <a:t> Der Nachlass von Stefan Zweig ist zerrissen und auf die </a:t>
            </a:r>
            <a:r>
              <a:rPr b="1" lang="en-GB"/>
              <a:t>ganze Welt zerstreu</a:t>
            </a:r>
            <a:r>
              <a:rPr lang="en-GB"/>
              <a:t>t. Objekte befinden sich auf Zweigs Stadionen in seinem Leben in Salzburg, London, Jerusalem, Fredonia USA oder Brasilien, sowie weltweit verteilt auf private oder öffentliche Sammlungen. Beispielsweise ist die erste Seite der </a:t>
            </a:r>
            <a:r>
              <a:rPr b="1" lang="en-GB"/>
              <a:t>Grabrede</a:t>
            </a:r>
            <a:r>
              <a:rPr lang="en-GB"/>
              <a:t> Zweigs für Siegmund Freuds in Fredonia in den USA, die 5 weitern in Salzburg. Ziel einer solchen Nachlassrekonsturktion soll es seine, diese </a:t>
            </a:r>
            <a:r>
              <a:rPr b="1" lang="en-GB"/>
              <a:t>Lücken im virtuellen Raum zu füllen</a:t>
            </a:r>
            <a:r>
              <a:rPr lang="en-GB"/>
              <a:t>.</a:t>
            </a:r>
          </a:p>
          <a:p>
            <a:pPr indent="-69850" lvl="0" marL="457200" rtl="0" algn="just">
              <a:lnSpc>
                <a:spcPct val="150000"/>
              </a:lnSpc>
              <a:spcBef>
                <a:spcPts val="0"/>
              </a:spcBef>
              <a:buClr>
                <a:schemeClr val="dk1"/>
              </a:buClr>
              <a:buSzPts val="1100"/>
              <a:buFont typeface="Arial"/>
              <a:buNone/>
            </a:pPr>
            <a:r>
              <a:t/>
            </a:r>
            <a:endParaRPr/>
          </a:p>
          <a:p>
            <a:pPr indent="-69850" lvl="0" marL="457200" rtl="0" algn="just">
              <a:lnSpc>
                <a:spcPct val="150000"/>
              </a:lnSpc>
              <a:spcBef>
                <a:spcPts val="0"/>
              </a:spcBef>
              <a:buClr>
                <a:schemeClr val="dk1"/>
              </a:buClr>
              <a:buSzPts val="1100"/>
              <a:buFont typeface="Arial"/>
              <a:buNone/>
            </a:pPr>
            <a:r>
              <a:rPr b="1" lang="en-GB"/>
              <a:t>*</a:t>
            </a:r>
            <a:r>
              <a:rPr lang="en-GB"/>
              <a:t> Aufgrund dieser </a:t>
            </a:r>
            <a:r>
              <a:rPr b="1" lang="en-GB"/>
              <a:t>heterogenen Überlieferungslage</a:t>
            </a:r>
            <a:r>
              <a:rPr lang="en-GB"/>
              <a:t> gibt es kaum Untersuchungen zum Quellenmaterial, sprich fehlende Information für b</a:t>
            </a:r>
            <a:r>
              <a:rPr b="1" lang="en-GB"/>
              <a:t>iographischen und werkgenetischen Arbeiten,</a:t>
            </a:r>
            <a:r>
              <a:rPr lang="en-GB"/>
              <a:t> die im Falle Zweigs aber interessant wären.</a:t>
            </a:r>
          </a:p>
          <a:p>
            <a:pPr indent="-69850" lvl="0" marL="457200" rtl="0" algn="just">
              <a:lnSpc>
                <a:spcPct val="150000"/>
              </a:lnSpc>
              <a:spcBef>
                <a:spcPts val="0"/>
              </a:spcBef>
              <a:buClr>
                <a:schemeClr val="dk1"/>
              </a:buClr>
              <a:buSzPts val="1100"/>
              <a:buFont typeface="Arial"/>
              <a:buNone/>
            </a:pPr>
            <a:r>
              <a:t/>
            </a:r>
            <a:endParaRPr/>
          </a:p>
          <a:p>
            <a:pPr indent="-69850" lvl="0" marL="457200" rtl="0" algn="just">
              <a:lnSpc>
                <a:spcPct val="150000"/>
              </a:lnSpc>
              <a:spcBef>
                <a:spcPts val="0"/>
              </a:spcBef>
              <a:buClr>
                <a:schemeClr val="dk1"/>
              </a:buClr>
              <a:buSzPts val="1100"/>
              <a:buFont typeface="Arial"/>
              <a:buNone/>
            </a:pPr>
            <a:r>
              <a:rPr b="1" lang="en-GB"/>
              <a:t>*</a:t>
            </a:r>
            <a:r>
              <a:rPr lang="en-GB"/>
              <a:t> Aus </a:t>
            </a:r>
            <a:r>
              <a:rPr b="1" lang="en-GB"/>
              <a:t>literaturwissenschaftlicher Sicht</a:t>
            </a:r>
            <a:r>
              <a:rPr lang="en-GB"/>
              <a:t> gilt der Nachlass auch als Besonders. Er beinhaltet Notizen, Arbeitstexte zu essentiellen Werken Zweigs, wie '</a:t>
            </a:r>
            <a:r>
              <a:rPr b="1" lang="en-GB"/>
              <a:t>Sternstunden der Menscheit</a:t>
            </a:r>
            <a:r>
              <a:rPr lang="en-GB"/>
              <a:t>' oder </a:t>
            </a:r>
            <a:r>
              <a:rPr b="1" lang="en-GB"/>
              <a:t>'Marie Antoinette</a:t>
            </a:r>
            <a:r>
              <a:rPr lang="en-GB"/>
              <a:t>' und auch Unterlagen zu nicht realisierten Werken.</a:t>
            </a:r>
            <a:br>
              <a:rPr lang="en-GB"/>
            </a:br>
          </a:p>
          <a:p>
            <a:pPr indent="-69850" lvl="0" marL="457200" rtl="0" algn="just">
              <a:lnSpc>
                <a:spcPct val="150000"/>
              </a:lnSpc>
              <a:spcBef>
                <a:spcPts val="0"/>
              </a:spcBef>
              <a:buClr>
                <a:schemeClr val="dk1"/>
              </a:buClr>
              <a:buSzPts val="1100"/>
              <a:buFont typeface="Arial"/>
              <a:buNone/>
            </a:pPr>
            <a:r>
              <a:rPr b="1" lang="en-GB"/>
              <a:t>Zusammengefasst ein für die Wissenschaft und die Gesellschaft (!) wichtige Zusammensetzung von Kulturerbe-Objekten eines wichtigen Künstlers.</a:t>
            </a:r>
          </a:p>
          <a:p>
            <a:pPr indent="-69850" lvl="0" marL="457200" rtl="0" algn="just">
              <a:lnSpc>
                <a:spcPct val="150000"/>
              </a:lnSpc>
              <a:spcBef>
                <a:spcPts val="0"/>
              </a:spcBef>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GB"/>
              <a:t>Auf dieser Folie möchte ich Ihnen schematisch die Bereiche, einen Ausblick der Nachlasssystematik, die sich an der RNA orientieren, veranschaulichen. Die RNA definiert 4 Hauptgruppen:</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b="1" lang="en-GB"/>
              <a:t>Werke</a:t>
            </a:r>
          </a:p>
          <a:p>
            <a:pPr indent="-69850" lvl="0" marL="0">
              <a:spcBef>
                <a:spcPts val="0"/>
              </a:spcBef>
              <a:buClr>
                <a:schemeClr val="dk1"/>
              </a:buClr>
              <a:buSzPts val="1100"/>
              <a:buFont typeface="Arial"/>
              <a:buNone/>
            </a:pPr>
            <a:r>
              <a:rPr lang="en-GB"/>
              <a:t>Umfasst alle geistigen Schöpfgungen von Stefan Zweig: geistige Schöpfung, spricht verfasste Aufzeichnungen künstlerischen, wissenschaftlichen, journalistischen und politischen Inhalts.</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b="1" lang="en-GB"/>
              <a:t>Korrespondenzen</a:t>
            </a:r>
          </a:p>
          <a:p>
            <a:pPr indent="-69850" lvl="0" marL="0">
              <a:spcBef>
                <a:spcPts val="0"/>
              </a:spcBef>
              <a:buClr>
                <a:schemeClr val="dk1"/>
              </a:buClr>
              <a:buSzPts val="1100"/>
              <a:buFont typeface="Arial"/>
              <a:buNone/>
            </a:pPr>
            <a:r>
              <a:rPr lang="en-GB"/>
              <a:t>An oder vom Nachlasser ausgehende Texte, wie Breifkorrespodenzen.</a:t>
            </a:r>
            <a:br>
              <a:rPr lang="en-GB"/>
            </a:br>
            <a:r>
              <a:rPr lang="en-GB"/>
              <a:t>Einzelne Briefverkehre sind bereits schon nach archivischen Kriterien erschlossen. </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b="1" lang="en-GB"/>
              <a:t>Lebensdokumente</a:t>
            </a:r>
          </a:p>
          <a:p>
            <a:pPr indent="-69850" lvl="0" marL="0">
              <a:spcBef>
                <a:spcPts val="0"/>
              </a:spcBef>
              <a:buClr>
                <a:schemeClr val="dk1"/>
              </a:buClr>
              <a:buSzPts val="1100"/>
              <a:buFont typeface="Arial"/>
              <a:buNone/>
            </a:pPr>
            <a:r>
              <a:rPr lang="en-GB"/>
              <a:t>Dokumente der privaten Lebensführung.</a:t>
            </a:r>
          </a:p>
          <a:p>
            <a:pPr indent="-69850" lvl="0" marL="0">
              <a:spcBef>
                <a:spcPts val="0"/>
              </a:spcBef>
              <a:buClr>
                <a:schemeClr val="dk1"/>
              </a:buClr>
              <a:buSzPts val="1100"/>
              <a:buFont typeface="Arial"/>
              <a:buNone/>
            </a:pPr>
            <a:r>
              <a:rPr lang="en-GB"/>
              <a:t>Verträge, Zeugnisse, Reisepass, Hauptbuch</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b="1" lang="en-GB"/>
              <a:t>Sammlungen</a:t>
            </a:r>
          </a:p>
          <a:p>
            <a:pPr indent="-69850" lvl="0" marL="0">
              <a:spcBef>
                <a:spcPts val="0"/>
              </a:spcBef>
              <a:buClr>
                <a:schemeClr val="dk1"/>
              </a:buClr>
              <a:buSzPts val="1100"/>
              <a:buFont typeface="Arial"/>
              <a:buNone/>
            </a:pPr>
            <a:r>
              <a:rPr lang="en-GB"/>
              <a:t>Vom Nachlässer oder von Dritten zusammengetragene Sammlungen von Objekten,</a:t>
            </a:r>
          </a:p>
          <a:p>
            <a:pPr indent="-69850" lvl="0" marL="0">
              <a:spcBef>
                <a:spcPts val="0"/>
              </a:spcBef>
              <a:buClr>
                <a:schemeClr val="dk1"/>
              </a:buClr>
              <a:buSzPts val="1100"/>
              <a:buFont typeface="Arial"/>
              <a:buNone/>
            </a:pPr>
            <a:r>
              <a:rPr lang="en-GB"/>
              <a:t>wie die Bibliothek Stefan Zweigs oder seine Autographensammlung.</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lang="en-GB"/>
              <a:t>Lebensdokumente und Korrespodenzen werden in der zweiten Projektphase bearbeitet.</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lang="en-GB"/>
              <a:t>50 Manuskripte, 15 Hefte, sowie weiter UNterlagen bilden den Hauptbestand der in Salzburg befindlichen Manuskripte. Darin enthalten sind zB Kapitel aus dem Werk Marie Antoinett.</a:t>
            </a:r>
          </a:p>
          <a:p>
            <a:pPr indent="-69850" lvl="0" marL="0">
              <a:spcBef>
                <a:spcPts val="0"/>
              </a:spcBef>
              <a:buClr>
                <a:schemeClr val="dk1"/>
              </a:buClr>
              <a:buSzPts val="1100"/>
              <a:buFont typeface="Arial"/>
              <a:buNone/>
            </a:pPr>
            <a:r>
              <a:rPr lang="en-GB"/>
              <a:t>Sowohl Rekonstruktion der Bibliothek mit seinen </a:t>
            </a:r>
            <a:r>
              <a:rPr b="1" lang="en-GB"/>
              <a:t>1294 Büchern</a:t>
            </a:r>
            <a:r>
              <a:rPr lang="en-GB"/>
              <a:t>, wie auch der Autographenliste mit seinen </a:t>
            </a:r>
            <a:r>
              <a:rPr b="1" lang="en-GB"/>
              <a:t>991 Autographen</a:t>
            </a:r>
            <a:r>
              <a:rPr lang="en-GB"/>
              <a:t> sind bereits tiefenerschlossen, modelliert und in die Nachlass Rekonstruktion aufgenommen.</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lang="en-GB"/>
              <a:t>Ein weitere Informatiosnquelle - die sich </a:t>
            </a:r>
            <a:r>
              <a:rPr b="1" lang="en-GB"/>
              <a:t>nicht mit der RNA</a:t>
            </a:r>
            <a:r>
              <a:rPr lang="en-GB"/>
              <a:t> beschreiben lässt, ist eine 18000 Enzeleinträge umfassender </a:t>
            </a:r>
            <a:r>
              <a:rPr b="1" lang="en-GB"/>
              <a:t>Lebenskalender</a:t>
            </a:r>
            <a:r>
              <a:rPr lang="en-GB"/>
              <a:t>, der von der Geburt bis zum Tod alle Ereignisse im Leben Zweigs widerspiegelt. Eine sehr spannende Quelle, die aber auch ihre Probleme in Auswahl, Modellierung, Normalisierung, Überprüfung der Daten mit sich bringt. Für eine </a:t>
            </a:r>
            <a:r>
              <a:rPr b="1" lang="en-GB"/>
              <a:t>Nachlassrekonstruktion</a:t>
            </a:r>
            <a:r>
              <a:rPr lang="en-GB"/>
              <a:t> wäre diese Information wichtig.</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lang="en-GB"/>
              <a:t>Weiters gibt es Indicies, für Personen, Orte, Organisationen und Werke, die der Normalisierung dienen. Die Normalisierung basiert auf der GND, sowie auf GeoNames.</a:t>
            </a:r>
            <a:br>
              <a:rPr lang="en-GB"/>
            </a:br>
            <a:r>
              <a:rPr lang="en-GB"/>
              <a:t>Sowie wird, wenn vorhanden, dei Verlinkung zu anderen Normdaten oder Digitalisaten andere Institutionen verlinkt.</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rPr lang="en-GB"/>
              <a:t>Daneben gibt es etwas, das zur Zeit mit dem Arbeitsbegriff 'Collection' benannt wird, das eine kommentierten Auswahl von Objekten, die einerm Werk - in diesem Beispiel Marie Antoinett, zugeordnet werden können. Diese kann aus Manuskripten, den Originalen und Arbeitstexten zum Werk bestehen. Sowie lassen sich Schlüsse auf Autographen oder Bücher in der Bibliothek - über Provenienzkriterien, eine Notiz aus Zweigs hHand - ziehen, die wahrscheinlich für Zweig in seiner Arbeit wichtig waren.</a:t>
            </a:r>
          </a:p>
          <a:p>
            <a:pPr indent="-69850" lvl="0" marL="0">
              <a:spcBef>
                <a:spcPts val="0"/>
              </a:spcBef>
              <a:buClr>
                <a:schemeClr val="dk1"/>
              </a:buClr>
              <a:buSzPts val="1100"/>
              <a:buFont typeface="Arial"/>
              <a:buNone/>
            </a:pPr>
            <a:r>
              <a:t/>
            </a:r>
            <a:endParaRPr/>
          </a:p>
          <a:p>
            <a:pPr indent="-69850" lvl="0" marL="0">
              <a:spcBef>
                <a:spcPts val="0"/>
              </a:spcBef>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GB" sz="1000">
                <a:solidFill>
                  <a:schemeClr val="dk1"/>
                </a:solidFill>
                <a:highlight>
                  <a:srgbClr val="FFFFFF"/>
                </a:highlight>
                <a:latin typeface="Verdana"/>
                <a:ea typeface="Verdana"/>
                <a:cs typeface="Verdana"/>
                <a:sym typeface="Verdana"/>
              </a:rPr>
              <a:t>Intended primarily for the browsing of Wittgenstein's writings (with Wittgenstein Source in focus) and their internal and external relations, including bibliographic metadata such as relations between Nachlass sources and "works", references to persons and works of others and datings of the single remarks. The ontology is produced via XSLT extraction from XML-TEI(P5) versions of the source materials</a:t>
            </a:r>
            <a:br>
              <a:rPr lang="en-GB" sz="1000">
                <a:solidFill>
                  <a:schemeClr val="dk1"/>
                </a:solidFill>
                <a:highlight>
                  <a:srgbClr val="FFFFFF"/>
                </a:highlight>
                <a:latin typeface="Verdana"/>
                <a:ea typeface="Verdana"/>
                <a:cs typeface="Verdana"/>
                <a:sym typeface="Verdana"/>
              </a:rPr>
            </a:br>
          </a:p>
          <a:p>
            <a:pPr indent="0" lvl="0" marL="0">
              <a:spcBef>
                <a:spcPts val="0"/>
              </a:spcBef>
              <a:buNone/>
            </a:pPr>
            <a:r>
              <a:rPr lang="en-GB" sz="1000">
                <a:solidFill>
                  <a:schemeClr val="dk1"/>
                </a:solidFill>
                <a:highlight>
                  <a:srgbClr val="FFFFFF"/>
                </a:highlight>
                <a:latin typeface="Verdana"/>
                <a:ea typeface="Verdana"/>
                <a:cs typeface="Verdana"/>
                <a:sym typeface="Verdana"/>
              </a:rPr>
              <a:t>file:///C:/Users/pollin/Downloads/9783319220017-c2%20(2).pdf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UniGraz">
    <p:spTree>
      <p:nvGrpSpPr>
        <p:cNvPr id="57" name="Shape 57"/>
        <p:cNvGrpSpPr/>
        <p:nvPr/>
      </p:nvGrpSpPr>
      <p:grpSpPr>
        <a:xfrm>
          <a:off x="0" y="0"/>
          <a:ext cx="0" cy="0"/>
          <a:chOff x="0" y="0"/>
          <a:chExt cx="0" cy="0"/>
        </a:xfrm>
      </p:grpSpPr>
      <p:sp>
        <p:nvSpPr>
          <p:cNvPr id="58" name="Shape 58"/>
          <p:cNvSpPr txBox="1"/>
          <p:nvPr>
            <p:ph type="ctrTitle"/>
          </p:nvPr>
        </p:nvSpPr>
        <p:spPr>
          <a:xfrm>
            <a:off x="311708" y="744575"/>
            <a:ext cx="8520600" cy="2052600"/>
          </a:xfrm>
          <a:prstGeom prst="rect">
            <a:avLst/>
          </a:prstGeom>
        </p:spPr>
        <p:txBody>
          <a:bodyPr anchorCtr="0" anchor="b" bIns="91425" lIns="91425" rIns="91425" wrap="square" tIns="91425"/>
          <a:lstStyle>
            <a:lvl1pPr lvl="0" rtl="0" algn="ctr">
              <a:spcBef>
                <a:spcPts val="0"/>
              </a:spcBef>
              <a:buSzPts val="5200"/>
              <a:buNone/>
              <a:defRPr sz="5200"/>
            </a:lvl1pPr>
            <a:lvl2pPr lvl="1" rtl="0" algn="ctr">
              <a:spcBef>
                <a:spcPts val="0"/>
              </a:spcBef>
              <a:buSzPts val="5200"/>
              <a:buNone/>
              <a:defRPr sz="5200"/>
            </a:lvl2pPr>
            <a:lvl3pPr lvl="2" rtl="0" algn="ctr">
              <a:spcBef>
                <a:spcPts val="0"/>
              </a:spcBef>
              <a:buSzPts val="5200"/>
              <a:buNone/>
              <a:defRPr sz="5200"/>
            </a:lvl3pPr>
            <a:lvl4pPr lvl="3" rtl="0" algn="ctr">
              <a:spcBef>
                <a:spcPts val="0"/>
              </a:spcBef>
              <a:buSzPts val="5200"/>
              <a:buNone/>
              <a:defRPr sz="5200"/>
            </a:lvl4pPr>
            <a:lvl5pPr lvl="4" rtl="0" algn="ctr">
              <a:spcBef>
                <a:spcPts val="0"/>
              </a:spcBef>
              <a:buSzPts val="5200"/>
              <a:buNone/>
              <a:defRPr sz="5200"/>
            </a:lvl5pPr>
            <a:lvl6pPr lvl="5" rtl="0" algn="ctr">
              <a:spcBef>
                <a:spcPts val="0"/>
              </a:spcBef>
              <a:buSzPts val="5200"/>
              <a:buNone/>
              <a:defRPr sz="5200"/>
            </a:lvl6pPr>
            <a:lvl7pPr lvl="6" rtl="0" algn="ctr">
              <a:spcBef>
                <a:spcPts val="0"/>
              </a:spcBef>
              <a:buSzPts val="5200"/>
              <a:buNone/>
              <a:defRPr sz="5200"/>
            </a:lvl7pPr>
            <a:lvl8pPr lvl="7" rtl="0" algn="ctr">
              <a:spcBef>
                <a:spcPts val="0"/>
              </a:spcBef>
              <a:buSzPts val="5200"/>
              <a:buNone/>
              <a:defRPr sz="5200"/>
            </a:lvl8pPr>
            <a:lvl9pPr lvl="8" rtl="0" algn="ctr">
              <a:spcBef>
                <a:spcPts val="0"/>
              </a:spcBef>
              <a:buSzPts val="5200"/>
              <a:buNone/>
              <a:defRPr sz="5200"/>
            </a:lvl9pPr>
          </a:lstStyle>
          <a:p/>
        </p:txBody>
      </p:sp>
      <p:sp>
        <p:nvSpPr>
          <p:cNvPr id="59" name="Shape 59"/>
          <p:cNvSpPr txBox="1"/>
          <p:nvPr>
            <p:ph idx="1" type="subTitle"/>
          </p:nvPr>
        </p:nvSpPr>
        <p:spPr>
          <a:xfrm>
            <a:off x="311700" y="2834125"/>
            <a:ext cx="8520600" cy="792600"/>
          </a:xfrm>
          <a:prstGeom prst="rect">
            <a:avLst/>
          </a:prstGeom>
        </p:spPr>
        <p:txBody>
          <a:bodyPr anchorCtr="0" anchor="t" bIns="91425" lIns="91425"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0" name="Shape 6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61" name="Shape 61"/>
        <p:cNvGrpSpPr/>
        <p:nvPr/>
      </p:nvGrpSpPr>
      <p:grpSpPr>
        <a:xfrm>
          <a:off x="0" y="0"/>
          <a:ext cx="0" cy="0"/>
          <a:chOff x="0" y="0"/>
          <a:chExt cx="0" cy="0"/>
        </a:xfrm>
      </p:grpSpPr>
      <p:sp>
        <p:nvSpPr>
          <p:cNvPr id="62" name="Shape 62"/>
          <p:cNvSpPr txBox="1"/>
          <p:nvPr>
            <p:ph type="title"/>
          </p:nvPr>
        </p:nvSpPr>
        <p:spPr>
          <a:xfrm>
            <a:off x="311700" y="2150850"/>
            <a:ext cx="8520600" cy="841800"/>
          </a:xfrm>
          <a:prstGeom prst="rect">
            <a:avLst/>
          </a:prstGeom>
        </p:spPr>
        <p:txBody>
          <a:bodyPr anchorCtr="0" anchor="ctr" bIns="91425" lIns="91425" rIns="91425" wrap="square" tIns="91425"/>
          <a:lstStyle>
            <a:lvl1pPr lvl="0" rtl="0" algn="ctr">
              <a:spcBef>
                <a:spcPts val="0"/>
              </a:spcBef>
              <a:buSzPts val="3600"/>
              <a:buNone/>
              <a:defRPr sz="3600"/>
            </a:lvl1pPr>
            <a:lvl2pPr lvl="1" rtl="0" algn="ctr">
              <a:spcBef>
                <a:spcPts val="0"/>
              </a:spcBef>
              <a:buSzPts val="3600"/>
              <a:buNone/>
              <a:defRPr sz="3600"/>
            </a:lvl2pPr>
            <a:lvl3pPr lvl="2" rtl="0" algn="ctr">
              <a:spcBef>
                <a:spcPts val="0"/>
              </a:spcBef>
              <a:buSzPts val="3600"/>
              <a:buNone/>
              <a:defRPr sz="3600"/>
            </a:lvl3pPr>
            <a:lvl4pPr lvl="3" rtl="0" algn="ctr">
              <a:spcBef>
                <a:spcPts val="0"/>
              </a:spcBef>
              <a:buSzPts val="3600"/>
              <a:buNone/>
              <a:defRPr sz="3600"/>
            </a:lvl4pPr>
            <a:lvl5pPr lvl="4" rtl="0" algn="ctr">
              <a:spcBef>
                <a:spcPts val="0"/>
              </a:spcBef>
              <a:buSzPts val="3600"/>
              <a:buNone/>
              <a:defRPr sz="3600"/>
            </a:lvl5pPr>
            <a:lvl6pPr lvl="5" rtl="0" algn="ctr">
              <a:spcBef>
                <a:spcPts val="0"/>
              </a:spcBef>
              <a:buSzPts val="3600"/>
              <a:buNone/>
              <a:defRPr sz="3600"/>
            </a:lvl6pPr>
            <a:lvl7pPr lvl="6" rtl="0" algn="ctr">
              <a:spcBef>
                <a:spcPts val="0"/>
              </a:spcBef>
              <a:buSzPts val="3600"/>
              <a:buNone/>
              <a:defRPr sz="3600"/>
            </a:lvl7pPr>
            <a:lvl8pPr lvl="7" rtl="0" algn="ctr">
              <a:spcBef>
                <a:spcPts val="0"/>
              </a:spcBef>
              <a:buSzPts val="3600"/>
              <a:buNone/>
              <a:defRPr sz="3600"/>
            </a:lvl8pPr>
            <a:lvl9pPr lvl="8" rtl="0" algn="ctr">
              <a:spcBef>
                <a:spcPts val="0"/>
              </a:spcBef>
              <a:buSzPts val="3600"/>
              <a:buNone/>
              <a:defRPr sz="3600"/>
            </a:lvl9pPr>
          </a:lstStyle>
          <a:p/>
        </p:txBody>
      </p:sp>
      <p:sp>
        <p:nvSpPr>
          <p:cNvPr id="63" name="Shape 6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66" name="Shape 66"/>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67" name="Shape 6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cxnSp>
        <p:nvCxnSpPr>
          <p:cNvPr id="68" name="Shape 68"/>
          <p:cNvCxnSpPr/>
          <p:nvPr/>
        </p:nvCxnSpPr>
        <p:spPr>
          <a:xfrm>
            <a:off x="140100" y="1017725"/>
            <a:ext cx="8863800" cy="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71" name="Shape 71"/>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72" name="Shape 72"/>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73" name="Shape 7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cxnSp>
        <p:nvCxnSpPr>
          <p:cNvPr id="74" name="Shape 74"/>
          <p:cNvCxnSpPr/>
          <p:nvPr/>
        </p:nvCxnSpPr>
        <p:spPr>
          <a:xfrm>
            <a:off x="140100" y="1017725"/>
            <a:ext cx="8863800" cy="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77" name="Shape 7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cxnSp>
        <p:nvCxnSpPr>
          <p:cNvPr id="78" name="Shape 78"/>
          <p:cNvCxnSpPr/>
          <p:nvPr/>
        </p:nvCxnSpPr>
        <p:spPr>
          <a:xfrm>
            <a:off x="140100" y="1017725"/>
            <a:ext cx="8863800" cy="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9" name="Shape 79"/>
        <p:cNvGrpSpPr/>
        <p:nvPr/>
      </p:nvGrpSpPr>
      <p:grpSpPr>
        <a:xfrm>
          <a:off x="0" y="0"/>
          <a:ext cx="0" cy="0"/>
          <a:chOff x="0" y="0"/>
          <a:chExt cx="0" cy="0"/>
        </a:xfrm>
      </p:grpSpPr>
      <p:sp>
        <p:nvSpPr>
          <p:cNvPr id="80" name="Shape 80"/>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p:txBody>
      </p:sp>
      <p:sp>
        <p:nvSpPr>
          <p:cNvPr id="81" name="Shape 81"/>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83" name="Shape 83"/>
        <p:cNvGrpSpPr/>
        <p:nvPr/>
      </p:nvGrpSpPr>
      <p:grpSpPr>
        <a:xfrm>
          <a:off x="0" y="0"/>
          <a:ext cx="0" cy="0"/>
          <a:chOff x="0" y="0"/>
          <a:chExt cx="0" cy="0"/>
        </a:xfrm>
      </p:grpSpPr>
      <p:sp>
        <p:nvSpPr>
          <p:cNvPr id="84" name="Shape 84"/>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SzPts val="4800"/>
              <a:buNone/>
              <a:defRPr sz="4800"/>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p:txBody>
      </p:sp>
      <p:sp>
        <p:nvSpPr>
          <p:cNvPr id="85" name="Shape 8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6" name="Shape 86"/>
        <p:cNvGrpSpPr/>
        <p:nvPr/>
      </p:nvGrpSpPr>
      <p:grpSpPr>
        <a:xfrm>
          <a:off x="0" y="0"/>
          <a:ext cx="0" cy="0"/>
          <a:chOff x="0" y="0"/>
          <a:chExt cx="0" cy="0"/>
        </a:xfrm>
      </p:grpSpPr>
      <p:sp>
        <p:nvSpPr>
          <p:cNvPr id="87" name="Shape 87"/>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88" name="Shape 88"/>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SzPts val="4200"/>
              <a:buNone/>
              <a:defRPr sz="4200"/>
            </a:lvl1pPr>
            <a:lvl2pPr lvl="1" rtl="0" algn="ctr">
              <a:spcBef>
                <a:spcPts val="0"/>
              </a:spcBef>
              <a:buSzPts val="4200"/>
              <a:buNone/>
              <a:defRPr sz="4200"/>
            </a:lvl2pPr>
            <a:lvl3pPr lvl="2" rtl="0" algn="ctr">
              <a:spcBef>
                <a:spcPts val="0"/>
              </a:spcBef>
              <a:buSzPts val="4200"/>
              <a:buNone/>
              <a:defRPr sz="4200"/>
            </a:lvl3pPr>
            <a:lvl4pPr lvl="3" rtl="0" algn="ctr">
              <a:spcBef>
                <a:spcPts val="0"/>
              </a:spcBef>
              <a:buSzPts val="4200"/>
              <a:buNone/>
              <a:defRPr sz="4200"/>
            </a:lvl4pPr>
            <a:lvl5pPr lvl="4" rtl="0" algn="ctr">
              <a:spcBef>
                <a:spcPts val="0"/>
              </a:spcBef>
              <a:buSzPts val="4200"/>
              <a:buNone/>
              <a:defRPr sz="4200"/>
            </a:lvl5pPr>
            <a:lvl6pPr lvl="5" rtl="0" algn="ctr">
              <a:spcBef>
                <a:spcPts val="0"/>
              </a:spcBef>
              <a:buSzPts val="4200"/>
              <a:buNone/>
              <a:defRPr sz="4200"/>
            </a:lvl6pPr>
            <a:lvl7pPr lvl="6" rtl="0" algn="ctr">
              <a:spcBef>
                <a:spcPts val="0"/>
              </a:spcBef>
              <a:buSzPts val="4200"/>
              <a:buNone/>
              <a:defRPr sz="4200"/>
            </a:lvl7pPr>
            <a:lvl8pPr lvl="7" rtl="0" algn="ctr">
              <a:spcBef>
                <a:spcPts val="0"/>
              </a:spcBef>
              <a:buSzPts val="4200"/>
              <a:buNone/>
              <a:defRPr sz="4200"/>
            </a:lvl8pPr>
            <a:lvl9pPr lvl="8" rtl="0" algn="ctr">
              <a:spcBef>
                <a:spcPts val="0"/>
              </a:spcBef>
              <a:buSzPts val="4200"/>
              <a:buNone/>
              <a:defRPr sz="4200"/>
            </a:lvl9pPr>
          </a:lstStyle>
          <a:p/>
        </p:txBody>
      </p:sp>
      <p:sp>
        <p:nvSpPr>
          <p:cNvPr id="89" name="Shape 89"/>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Shape 90"/>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91" name="Shape 9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2" name="Shape 92"/>
        <p:cNvGrpSpPr/>
        <p:nvPr/>
      </p:nvGrpSpPr>
      <p:grpSpPr>
        <a:xfrm>
          <a:off x="0" y="0"/>
          <a:ext cx="0" cy="0"/>
          <a:chOff x="0" y="0"/>
          <a:chExt cx="0" cy="0"/>
        </a:xfrm>
      </p:grpSpPr>
      <p:sp>
        <p:nvSpPr>
          <p:cNvPr id="93" name="Shape 93"/>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SzPts val="1800"/>
              <a:buNone/>
              <a:defRPr/>
            </a:lvl1pPr>
          </a:lstStyle>
          <a:p/>
        </p:txBody>
      </p:sp>
      <p:sp>
        <p:nvSpPr>
          <p:cNvPr id="94" name="Shape 9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cxnSp>
        <p:nvCxnSpPr>
          <p:cNvPr id="95" name="Shape 95"/>
          <p:cNvCxnSpPr/>
          <p:nvPr/>
        </p:nvCxnSpPr>
        <p:spPr>
          <a:xfrm>
            <a:off x="140100" y="4310150"/>
            <a:ext cx="8863800" cy="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96" name="Shape 96"/>
        <p:cNvGrpSpPr/>
        <p:nvPr/>
      </p:nvGrpSpPr>
      <p:grpSpPr>
        <a:xfrm>
          <a:off x="0" y="0"/>
          <a:ext cx="0" cy="0"/>
          <a:chOff x="0" y="0"/>
          <a:chExt cx="0" cy="0"/>
        </a:xfrm>
      </p:grpSpPr>
      <p:sp>
        <p:nvSpPr>
          <p:cNvPr id="97" name="Shape 97"/>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SzPts val="12000"/>
              <a:buNone/>
              <a:defRPr sz="12000"/>
            </a:lvl1pPr>
            <a:lvl2pPr lvl="1" rtl="0" algn="ctr">
              <a:spcBef>
                <a:spcPts val="0"/>
              </a:spcBef>
              <a:buSzPts val="12000"/>
              <a:buNone/>
              <a:defRPr sz="12000"/>
            </a:lvl2pPr>
            <a:lvl3pPr lvl="2" rtl="0" algn="ctr">
              <a:spcBef>
                <a:spcPts val="0"/>
              </a:spcBef>
              <a:buSzPts val="12000"/>
              <a:buNone/>
              <a:defRPr sz="12000"/>
            </a:lvl3pPr>
            <a:lvl4pPr lvl="3" rtl="0" algn="ctr">
              <a:spcBef>
                <a:spcPts val="0"/>
              </a:spcBef>
              <a:buSzPts val="12000"/>
              <a:buNone/>
              <a:defRPr sz="12000"/>
            </a:lvl4pPr>
            <a:lvl5pPr lvl="4" rtl="0" algn="ctr">
              <a:spcBef>
                <a:spcPts val="0"/>
              </a:spcBef>
              <a:buSzPts val="12000"/>
              <a:buNone/>
              <a:defRPr sz="12000"/>
            </a:lvl5pPr>
            <a:lvl6pPr lvl="5" rtl="0" algn="ctr">
              <a:spcBef>
                <a:spcPts val="0"/>
              </a:spcBef>
              <a:buSzPts val="12000"/>
              <a:buNone/>
              <a:defRPr sz="12000"/>
            </a:lvl6pPr>
            <a:lvl7pPr lvl="6" rtl="0" algn="ctr">
              <a:spcBef>
                <a:spcPts val="0"/>
              </a:spcBef>
              <a:buSzPts val="12000"/>
              <a:buNone/>
              <a:defRPr sz="12000"/>
            </a:lvl7pPr>
            <a:lvl8pPr lvl="7" rtl="0" algn="ctr">
              <a:spcBef>
                <a:spcPts val="0"/>
              </a:spcBef>
              <a:buSzPts val="12000"/>
              <a:buNone/>
              <a:defRPr sz="12000"/>
            </a:lvl8pPr>
            <a:lvl9pPr lvl="8" rtl="0" algn="ctr">
              <a:spcBef>
                <a:spcPts val="0"/>
              </a:spcBef>
              <a:buSzPts val="12000"/>
              <a:buNone/>
              <a:defRPr sz="12000"/>
            </a:lvl9pPr>
          </a:lstStyle>
          <a:p/>
        </p:txBody>
      </p:sp>
      <p:sp>
        <p:nvSpPr>
          <p:cNvPr id="98" name="Shape 98"/>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buSzPts val="1800"/>
              <a:buChar char="●"/>
              <a:defRPr/>
            </a:lvl1pPr>
            <a:lvl2pPr lvl="1" rtl="0" algn="ctr">
              <a:spcBef>
                <a:spcPts val="0"/>
              </a:spcBef>
              <a:buSzPts val="1400"/>
              <a:buChar char="○"/>
              <a:defRPr/>
            </a:lvl2pPr>
            <a:lvl3pPr lvl="2" rtl="0" algn="ctr">
              <a:spcBef>
                <a:spcPts val="0"/>
              </a:spcBef>
              <a:buSzPts val="1400"/>
              <a:buChar char="■"/>
              <a:defRPr/>
            </a:lvl3pPr>
            <a:lvl4pPr lvl="3" rtl="0" algn="ctr">
              <a:spcBef>
                <a:spcPts val="0"/>
              </a:spcBef>
              <a:buSzPts val="1400"/>
              <a:buChar char="●"/>
              <a:defRPr/>
            </a:lvl4pPr>
            <a:lvl5pPr lvl="4" rtl="0" algn="ctr">
              <a:spcBef>
                <a:spcPts val="0"/>
              </a:spcBef>
              <a:buSzPts val="1400"/>
              <a:buChar char="○"/>
              <a:defRPr/>
            </a:lvl5pPr>
            <a:lvl6pPr lvl="5" rtl="0" algn="ctr">
              <a:spcBef>
                <a:spcPts val="0"/>
              </a:spcBef>
              <a:buSzPts val="1400"/>
              <a:buChar char="■"/>
              <a:defRPr/>
            </a:lvl6pPr>
            <a:lvl7pPr lvl="6" rtl="0" algn="ctr">
              <a:spcBef>
                <a:spcPts val="0"/>
              </a:spcBef>
              <a:buSzPts val="1400"/>
              <a:buChar char="●"/>
              <a:defRPr/>
            </a:lvl7pPr>
            <a:lvl8pPr lvl="7" rtl="0" algn="ctr">
              <a:spcBef>
                <a:spcPts val="0"/>
              </a:spcBef>
              <a:buSzPts val="1400"/>
              <a:buChar char="○"/>
              <a:defRPr/>
            </a:lvl8pPr>
            <a:lvl9pPr lvl="8" rtl="0" algn="ctr">
              <a:spcBef>
                <a:spcPts val="0"/>
              </a:spcBef>
              <a:buSzPts val="1400"/>
              <a:buChar char="■"/>
              <a:defRPr/>
            </a:lvl9pPr>
          </a:lstStyle>
          <a:p/>
        </p:txBody>
      </p:sp>
      <p:sp>
        <p:nvSpPr>
          <p:cNvPr id="99" name="Shape 9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0" name="Shape 100"/>
        <p:cNvGrpSpPr/>
        <p:nvPr/>
      </p:nvGrpSpPr>
      <p:grpSpPr>
        <a:xfrm>
          <a:off x="0" y="0"/>
          <a:ext cx="0" cy="0"/>
          <a:chOff x="0" y="0"/>
          <a:chExt cx="0" cy="0"/>
        </a:xfrm>
      </p:grpSpPr>
      <p:sp>
        <p:nvSpPr>
          <p:cNvPr id="101" name="Shape 10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3.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buClr>
                <a:schemeClr val="dk1"/>
              </a:buClr>
              <a:buSzPts val="2800"/>
              <a:buNone/>
              <a:defRPr sz="2800">
                <a:solidFill>
                  <a:schemeClr val="dk1"/>
                </a:solidFill>
              </a:defRPr>
            </a:lvl2pPr>
            <a:lvl3pPr lvl="2" rtl="0">
              <a:spcBef>
                <a:spcPts val="0"/>
              </a:spcBef>
              <a:buClr>
                <a:schemeClr val="dk1"/>
              </a:buClr>
              <a:buSzPts val="2800"/>
              <a:buNone/>
              <a:defRPr sz="2800">
                <a:solidFill>
                  <a:schemeClr val="dk1"/>
                </a:solidFill>
              </a:defRPr>
            </a:lvl3pPr>
            <a:lvl4pPr lvl="3" rtl="0">
              <a:spcBef>
                <a:spcPts val="0"/>
              </a:spcBef>
              <a:buClr>
                <a:schemeClr val="dk1"/>
              </a:buClr>
              <a:buSzPts val="2800"/>
              <a:buNone/>
              <a:defRPr sz="2800">
                <a:solidFill>
                  <a:schemeClr val="dk1"/>
                </a:solidFill>
              </a:defRPr>
            </a:lvl4pPr>
            <a:lvl5pPr lvl="4" rtl="0">
              <a:spcBef>
                <a:spcPts val="0"/>
              </a:spcBef>
              <a:buClr>
                <a:schemeClr val="dk1"/>
              </a:buClr>
              <a:buSzPts val="2800"/>
              <a:buNone/>
              <a:defRPr sz="2800">
                <a:solidFill>
                  <a:schemeClr val="dk1"/>
                </a:solidFill>
              </a:defRPr>
            </a:lvl5pPr>
            <a:lvl6pPr lvl="5" rtl="0">
              <a:spcBef>
                <a:spcPts val="0"/>
              </a:spcBef>
              <a:buClr>
                <a:schemeClr val="dk1"/>
              </a:buClr>
              <a:buSzPts val="2800"/>
              <a:buNone/>
              <a:defRPr sz="2800">
                <a:solidFill>
                  <a:schemeClr val="dk1"/>
                </a:solidFill>
              </a:defRPr>
            </a:lvl6pPr>
            <a:lvl7pPr lvl="6" rtl="0">
              <a:spcBef>
                <a:spcPts val="0"/>
              </a:spcBef>
              <a:buClr>
                <a:schemeClr val="dk1"/>
              </a:buClr>
              <a:buSzPts val="2800"/>
              <a:buNone/>
              <a:defRPr sz="2800">
                <a:solidFill>
                  <a:schemeClr val="dk1"/>
                </a:solidFill>
              </a:defRPr>
            </a:lvl7pPr>
            <a:lvl8pPr lvl="7" rtl="0">
              <a:spcBef>
                <a:spcPts val="0"/>
              </a:spcBef>
              <a:buClr>
                <a:schemeClr val="dk1"/>
              </a:buClr>
              <a:buSzPts val="2800"/>
              <a:buNone/>
              <a:defRPr sz="2800">
                <a:solidFill>
                  <a:schemeClr val="dk1"/>
                </a:solidFill>
              </a:defRPr>
            </a:lvl8pPr>
            <a:lvl9pPr lvl="8" rtl="0">
              <a:spcBef>
                <a:spcPts val="0"/>
              </a:spcBef>
              <a:buClr>
                <a:schemeClr val="dk1"/>
              </a:buClr>
              <a:buSzPts val="2800"/>
              <a:buNone/>
              <a:defRPr sz="2800">
                <a:solidFill>
                  <a:schemeClr val="dk1"/>
                </a:solidFill>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SzPts val="1800"/>
              <a:buFont typeface="Helvetica Neue"/>
              <a:buChar char="●"/>
              <a:defRPr sz="1800">
                <a:latin typeface="Helvetica Neue"/>
                <a:ea typeface="Helvetica Neue"/>
                <a:cs typeface="Helvetica Neue"/>
                <a:sym typeface="Helvetica Neue"/>
              </a:defRPr>
            </a:lvl1pPr>
            <a:lvl2pPr lvl="1" rtl="0">
              <a:lnSpc>
                <a:spcPct val="115000"/>
              </a:lnSpc>
              <a:spcBef>
                <a:spcPts val="0"/>
              </a:spcBef>
              <a:spcAft>
                <a:spcPts val="1600"/>
              </a:spcAft>
              <a:buSzPts val="1400"/>
              <a:buFont typeface="Helvetica Neue"/>
              <a:buChar char="○"/>
              <a:defRPr>
                <a:latin typeface="Helvetica Neue"/>
                <a:ea typeface="Helvetica Neue"/>
                <a:cs typeface="Helvetica Neue"/>
                <a:sym typeface="Helvetica Neue"/>
              </a:defRPr>
            </a:lvl2pPr>
            <a:lvl3pPr lvl="2" rtl="0">
              <a:lnSpc>
                <a:spcPct val="115000"/>
              </a:lnSpc>
              <a:spcBef>
                <a:spcPts val="0"/>
              </a:spcBef>
              <a:spcAft>
                <a:spcPts val="1600"/>
              </a:spcAft>
              <a:buSzPts val="1400"/>
              <a:buFont typeface="Helvetica Neue"/>
              <a:buChar char="■"/>
              <a:defRPr>
                <a:latin typeface="Helvetica Neue"/>
                <a:ea typeface="Helvetica Neue"/>
                <a:cs typeface="Helvetica Neue"/>
                <a:sym typeface="Helvetica Neue"/>
              </a:defRPr>
            </a:lvl3pPr>
            <a:lvl4pPr lvl="3" rtl="0">
              <a:lnSpc>
                <a:spcPct val="115000"/>
              </a:lnSpc>
              <a:spcBef>
                <a:spcPts val="0"/>
              </a:spcBef>
              <a:spcAft>
                <a:spcPts val="1600"/>
              </a:spcAft>
              <a:buSzPts val="1400"/>
              <a:buFont typeface="Helvetica Neue"/>
              <a:buChar char="●"/>
              <a:defRPr>
                <a:latin typeface="Helvetica Neue"/>
                <a:ea typeface="Helvetica Neue"/>
                <a:cs typeface="Helvetica Neue"/>
                <a:sym typeface="Helvetica Neue"/>
              </a:defRPr>
            </a:lvl4pPr>
            <a:lvl5pPr lvl="4" rtl="0">
              <a:lnSpc>
                <a:spcPct val="115000"/>
              </a:lnSpc>
              <a:spcBef>
                <a:spcPts val="0"/>
              </a:spcBef>
              <a:spcAft>
                <a:spcPts val="1600"/>
              </a:spcAft>
              <a:buSzPts val="1400"/>
              <a:buFont typeface="Helvetica Neue"/>
              <a:buChar char="○"/>
              <a:defRPr>
                <a:latin typeface="Helvetica Neue"/>
                <a:ea typeface="Helvetica Neue"/>
                <a:cs typeface="Helvetica Neue"/>
                <a:sym typeface="Helvetica Neue"/>
              </a:defRPr>
            </a:lvl5pPr>
            <a:lvl6pPr lvl="5" rtl="0">
              <a:lnSpc>
                <a:spcPct val="115000"/>
              </a:lnSpc>
              <a:spcBef>
                <a:spcPts val="0"/>
              </a:spcBef>
              <a:spcAft>
                <a:spcPts val="160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lvl="6" rtl="0">
              <a:lnSpc>
                <a:spcPct val="115000"/>
              </a:lnSpc>
              <a:spcBef>
                <a:spcPts val="0"/>
              </a:spcBef>
              <a:spcAft>
                <a:spcPts val="160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lvl="7" rtl="0">
              <a:lnSpc>
                <a:spcPct val="115000"/>
              </a:lnSpc>
              <a:spcBef>
                <a:spcPts val="0"/>
              </a:spcBef>
              <a:spcAft>
                <a:spcPts val="160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lvl="8" rtl="0">
              <a:lnSpc>
                <a:spcPct val="115000"/>
              </a:lnSpc>
              <a:spcBef>
                <a:spcPts val="0"/>
              </a:spcBef>
              <a:spcAft>
                <a:spcPts val="160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rtl="0" algn="r">
              <a:spcBef>
                <a:spcPts val="0"/>
              </a:spcBef>
              <a:buNone/>
            </a:pPr>
            <a:fld id="{00000000-1234-1234-1234-123412341234}" type="slidenum">
              <a:rPr lang="en-GB" sz="1000">
                <a:solidFill>
                  <a:schemeClr val="dk2"/>
                </a:solidFill>
              </a:rPr>
              <a:t>‹#›</a:t>
            </a:fld>
          </a:p>
        </p:txBody>
      </p:sp>
      <p:pic>
        <p:nvPicPr>
          <p:cNvPr descr="logo_uni_graz_4c.jpg" id="54" name="Shape 54"/>
          <p:cNvPicPr preferRelativeResize="0"/>
          <p:nvPr/>
        </p:nvPicPr>
        <p:blipFill>
          <a:blip r:embed="rId1">
            <a:alphaModFix/>
          </a:blip>
          <a:stretch>
            <a:fillRect/>
          </a:stretch>
        </p:blipFill>
        <p:spPr>
          <a:xfrm>
            <a:off x="8472450" y="109813"/>
            <a:ext cx="548700" cy="469051"/>
          </a:xfrm>
          <a:prstGeom prst="rect">
            <a:avLst/>
          </a:prstGeom>
          <a:noFill/>
          <a:ln>
            <a:noFill/>
          </a:ln>
        </p:spPr>
      </p:pic>
      <p:pic>
        <p:nvPicPr>
          <p:cNvPr descr="ZIM_blau.png" id="55" name="Shape 55"/>
          <p:cNvPicPr preferRelativeResize="0"/>
          <p:nvPr/>
        </p:nvPicPr>
        <p:blipFill>
          <a:blip r:embed="rId2">
            <a:alphaModFix/>
          </a:blip>
          <a:stretch>
            <a:fillRect/>
          </a:stretch>
        </p:blipFill>
        <p:spPr>
          <a:xfrm>
            <a:off x="7790400" y="109825"/>
            <a:ext cx="548699" cy="469050"/>
          </a:xfrm>
          <a:prstGeom prst="rect">
            <a:avLst/>
          </a:prstGeom>
          <a:noFill/>
          <a:ln>
            <a:noFill/>
          </a:ln>
        </p:spPr>
      </p:pic>
      <p:pic>
        <p:nvPicPr>
          <p:cNvPr id="56" name="Shape 56"/>
          <p:cNvPicPr preferRelativeResize="0"/>
          <p:nvPr/>
        </p:nvPicPr>
        <p:blipFill>
          <a:blip r:embed="rId3">
            <a:alphaModFix/>
          </a:blip>
          <a:stretch>
            <a:fillRect/>
          </a:stretch>
        </p:blipFill>
        <p:spPr>
          <a:xfrm>
            <a:off x="6981325" y="109825"/>
            <a:ext cx="675727" cy="469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linamaria.zangerl@sbg.ac.at" TargetMode="External"/><Relationship Id="rId4" Type="http://schemas.openxmlformats.org/officeDocument/2006/relationships/hyperlink" Target="mailto:christopher.pollin@uni-graz.at" TargetMode="External"/><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9.png"/><Relationship Id="rId5" Type="http://schemas.openxmlformats.org/officeDocument/2006/relationships/image" Target="../media/image5.jpg"/><Relationship Id="rId6" Type="http://schemas.openxmlformats.org/officeDocument/2006/relationships/image" Target="../media/image15.png"/><Relationship Id="rId7"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6.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1.jpg"/><Relationship Id="rId4" Type="http://schemas.openxmlformats.org/officeDocument/2006/relationships/image" Target="../media/image23.jpg"/><Relationship Id="rId9" Type="http://schemas.openxmlformats.org/officeDocument/2006/relationships/image" Target="../media/image7.jpg"/><Relationship Id="rId5" Type="http://schemas.openxmlformats.org/officeDocument/2006/relationships/image" Target="../media/image25.jpg"/><Relationship Id="rId6" Type="http://schemas.openxmlformats.org/officeDocument/2006/relationships/image" Target="../media/image4.jpg"/><Relationship Id="rId7" Type="http://schemas.openxmlformats.org/officeDocument/2006/relationships/image" Target="../media/image24.jpg"/><Relationship Id="rId8"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ctrTitle"/>
          </p:nvPr>
        </p:nvSpPr>
        <p:spPr>
          <a:xfrm>
            <a:off x="311700" y="985750"/>
            <a:ext cx="8520600" cy="2255400"/>
          </a:xfrm>
          <a:prstGeom prst="rect">
            <a:avLst/>
          </a:prstGeom>
        </p:spPr>
        <p:txBody>
          <a:bodyPr anchorCtr="0" anchor="b" bIns="91425" lIns="91425" rIns="91425" wrap="square" tIns="91425">
            <a:noAutofit/>
          </a:bodyPr>
          <a:lstStyle/>
          <a:p>
            <a:pPr indent="-69850" lvl="0" marL="0" rtl="0" algn="l">
              <a:spcBef>
                <a:spcPts val="0"/>
              </a:spcBef>
              <a:buClr>
                <a:schemeClr val="dk1"/>
              </a:buClr>
              <a:buSzPts val="1100"/>
              <a:buFont typeface="Arial"/>
              <a:buNone/>
            </a:pPr>
            <a:r>
              <a:t/>
            </a:r>
            <a:endParaRPr sz="3600"/>
          </a:p>
          <a:p>
            <a:pPr indent="-69850" lvl="0" marL="0" rtl="0">
              <a:lnSpc>
                <a:spcPct val="100000"/>
              </a:lnSpc>
              <a:spcBef>
                <a:spcPts val="0"/>
              </a:spcBef>
              <a:buClr>
                <a:schemeClr val="dk1"/>
              </a:buClr>
              <a:buSzPts val="1100"/>
              <a:buFont typeface="Arial"/>
              <a:buNone/>
            </a:pPr>
            <a:r>
              <a:rPr b="1" lang="en-GB" sz="3600"/>
              <a:t>Stefan Zweig digital</a:t>
            </a:r>
          </a:p>
          <a:p>
            <a:pPr indent="-69850" lvl="0" marL="0" rtl="0">
              <a:lnSpc>
                <a:spcPct val="100000"/>
              </a:lnSpc>
              <a:spcBef>
                <a:spcPts val="0"/>
              </a:spcBef>
              <a:buClr>
                <a:schemeClr val="dk1"/>
              </a:buClr>
              <a:buSzPts val="1100"/>
              <a:buFont typeface="Arial"/>
              <a:buNone/>
            </a:pPr>
            <a:r>
              <a:t/>
            </a:r>
            <a:endParaRPr sz="3600"/>
          </a:p>
          <a:p>
            <a:pPr indent="-69850" lvl="0" marL="0" rtl="0">
              <a:lnSpc>
                <a:spcPct val="100000"/>
              </a:lnSpc>
              <a:spcBef>
                <a:spcPts val="0"/>
              </a:spcBef>
              <a:buClr>
                <a:schemeClr val="dk1"/>
              </a:buClr>
              <a:buSzPts val="1100"/>
              <a:buFont typeface="Arial"/>
              <a:buNone/>
            </a:pPr>
            <a:r>
              <a:rPr lang="en-GB" sz="2400"/>
              <a:t>Zur digitalen Rekonstruktion und Erschließung </a:t>
            </a:r>
            <a:br>
              <a:rPr lang="en-GB" sz="2400"/>
            </a:br>
            <a:r>
              <a:rPr lang="en-GB" sz="2400"/>
              <a:t>von Stefan Zweigs Nachlass</a:t>
            </a:r>
          </a:p>
          <a:p>
            <a:pPr indent="0" lvl="0" marL="0" rtl="0">
              <a:lnSpc>
                <a:spcPct val="100000"/>
              </a:lnSpc>
              <a:spcBef>
                <a:spcPts val="0"/>
              </a:spcBef>
              <a:buNone/>
            </a:pPr>
            <a:r>
              <a:rPr lang="en-GB" sz="3000"/>
              <a:t> </a:t>
            </a:r>
          </a:p>
        </p:txBody>
      </p:sp>
      <p:sp>
        <p:nvSpPr>
          <p:cNvPr id="107" name="Shape 107"/>
          <p:cNvSpPr txBox="1"/>
          <p:nvPr>
            <p:ph idx="1" type="subTitle"/>
          </p:nvPr>
        </p:nvSpPr>
        <p:spPr>
          <a:xfrm>
            <a:off x="311700" y="3108175"/>
            <a:ext cx="8520600" cy="805500"/>
          </a:xfrm>
          <a:prstGeom prst="rect">
            <a:avLst/>
          </a:prstGeom>
        </p:spPr>
        <p:txBody>
          <a:bodyPr anchorCtr="0" anchor="t" bIns="91425" lIns="91425" rIns="91425" wrap="square" tIns="91425">
            <a:noAutofit/>
          </a:bodyPr>
          <a:lstStyle/>
          <a:p>
            <a:pPr indent="0" lvl="0" marL="0" rtl="0">
              <a:spcBef>
                <a:spcPts val="0"/>
              </a:spcBef>
              <a:buNone/>
            </a:pPr>
            <a:r>
              <a:rPr lang="en-GB" sz="1800" u="sng">
                <a:solidFill>
                  <a:schemeClr val="accent5"/>
                </a:solidFill>
                <a:hlinkClick r:id="rId3"/>
              </a:rPr>
              <a:t>linamaria.zangerl@sbg.ac.at</a:t>
            </a:r>
            <a:r>
              <a:rPr lang="en-GB" sz="1800">
                <a:solidFill>
                  <a:schemeClr val="dk1"/>
                </a:solidFill>
              </a:rPr>
              <a:t>, </a:t>
            </a:r>
            <a:r>
              <a:rPr lang="en-GB" sz="1800" u="sng">
                <a:solidFill>
                  <a:schemeClr val="hlink"/>
                </a:solidFill>
                <a:hlinkClick r:id="rId4"/>
              </a:rPr>
              <a:t>christopher.pollin@uni-graz.at</a:t>
            </a:r>
            <a:r>
              <a:rPr lang="en-GB" sz="1800"/>
              <a:t> </a:t>
            </a:r>
          </a:p>
          <a:p>
            <a:pPr indent="-69850" lvl="0" marL="0" rtl="0" algn="l">
              <a:lnSpc>
                <a:spcPct val="115000"/>
              </a:lnSpc>
              <a:spcBef>
                <a:spcPts val="2400"/>
              </a:spcBef>
              <a:spcAft>
                <a:spcPts val="600"/>
              </a:spcAft>
              <a:buClr>
                <a:schemeClr val="dk1"/>
              </a:buClr>
              <a:buSzPts val="1100"/>
              <a:buFont typeface="Arial"/>
              <a:buNone/>
            </a:pPr>
            <a:br>
              <a:rPr b="1" lang="en-GB" sz="1800">
                <a:solidFill>
                  <a:schemeClr val="dk1"/>
                </a:solidFill>
              </a:rPr>
            </a:br>
            <a:r>
              <a:rPr b="1" lang="en-GB" sz="1800">
                <a:solidFill>
                  <a:schemeClr val="dk1"/>
                </a:solidFill>
              </a:rPr>
              <a:t>Literaturarchiv Salzburg</a:t>
            </a:r>
            <a:br>
              <a:rPr b="1" lang="en-GB" sz="1800">
                <a:solidFill>
                  <a:schemeClr val="dk1"/>
                </a:solidFill>
              </a:rPr>
            </a:br>
            <a:r>
              <a:rPr b="1" lang="en-GB" sz="1800">
                <a:solidFill>
                  <a:schemeClr val="dk1"/>
                </a:solidFill>
              </a:rPr>
              <a:t>Zentrum für Informationsmodellierung</a:t>
            </a:r>
          </a:p>
          <a:p>
            <a:pPr indent="-69850" lvl="0" marL="0" rtl="0">
              <a:lnSpc>
                <a:spcPct val="110000"/>
              </a:lnSpc>
              <a:spcBef>
                <a:spcPts val="0"/>
              </a:spcBef>
              <a:spcAft>
                <a:spcPts val="800"/>
              </a:spcAft>
              <a:buClr>
                <a:schemeClr val="dk1"/>
              </a:buClr>
              <a:buSzPts val="1100"/>
              <a:buFont typeface="Arial"/>
              <a:buNone/>
            </a:pPr>
            <a:r>
              <a:t/>
            </a:r>
            <a:endParaRPr b="1" sz="1800">
              <a:solidFill>
                <a:srgbClr val="333333"/>
              </a:solidFill>
              <a:highlight>
                <a:srgbClr val="FFFFFF"/>
              </a:highlight>
            </a:endParaRPr>
          </a:p>
          <a:p>
            <a:pPr indent="-69850" lvl="0" marL="0" rtl="0">
              <a:lnSpc>
                <a:spcPct val="110000"/>
              </a:lnSpc>
              <a:spcBef>
                <a:spcPts val="0"/>
              </a:spcBef>
              <a:spcAft>
                <a:spcPts val="800"/>
              </a:spcAft>
              <a:buClr>
                <a:schemeClr val="dk1"/>
              </a:buClr>
              <a:buSzPts val="1100"/>
              <a:buFont typeface="Arial"/>
              <a:buNone/>
            </a:pPr>
            <a:r>
              <a:t/>
            </a:r>
            <a:endParaRPr b="1" sz="1800">
              <a:solidFill>
                <a:srgbClr val="333333"/>
              </a:solidFill>
              <a:highlight>
                <a:srgbClr val="FFFFFF"/>
              </a:highlight>
            </a:endParaRPr>
          </a:p>
          <a:p>
            <a:pPr indent="0" lvl="0" marL="0" rtl="0">
              <a:spcBef>
                <a:spcPts val="0"/>
              </a:spcBef>
              <a:buNone/>
            </a:pPr>
            <a:r>
              <a:rPr lang="en-GB" sz="1800"/>
              <a:t> </a:t>
            </a:r>
          </a:p>
        </p:txBody>
      </p:sp>
      <p:pic>
        <p:nvPicPr>
          <p:cNvPr id="108" name="Shape 108"/>
          <p:cNvPicPr preferRelativeResize="0"/>
          <p:nvPr/>
        </p:nvPicPr>
        <p:blipFill>
          <a:blip r:embed="rId5">
            <a:alphaModFix/>
          </a:blip>
          <a:stretch>
            <a:fillRect/>
          </a:stretch>
        </p:blipFill>
        <p:spPr>
          <a:xfrm>
            <a:off x="7839425" y="3879925"/>
            <a:ext cx="992875" cy="955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p:nvPr/>
        </p:nvSpPr>
        <p:spPr>
          <a:xfrm>
            <a:off x="5797225" y="2576775"/>
            <a:ext cx="1692600" cy="2050500"/>
          </a:xfrm>
          <a:prstGeom prst="rect">
            <a:avLst/>
          </a:prstGeom>
          <a:noFill/>
          <a:ln cap="flat" cmpd="sng" w="9525">
            <a:solidFill>
              <a:schemeClr val="dk2"/>
            </a:solidFill>
            <a:prstDash val="dash"/>
            <a:round/>
            <a:headEnd len="med" w="med" type="none"/>
            <a:tailEnd len="med" w="med" type="none"/>
          </a:ln>
        </p:spPr>
        <p:txBody>
          <a:bodyPr anchorCtr="0" anchor="t" bIns="91425" lIns="91425" rIns="91425" wrap="square" tIns="91425">
            <a:noAutofit/>
          </a:bodyPr>
          <a:lstStyle/>
          <a:p>
            <a:pPr indent="0" lvl="0" marL="0">
              <a:spcBef>
                <a:spcPts val="0"/>
              </a:spcBef>
              <a:buNone/>
            </a:pPr>
            <a:r>
              <a:rPr b="1" lang="en-GB"/>
              <a:t>Retrieval</a:t>
            </a:r>
          </a:p>
        </p:txBody>
      </p:sp>
      <p:graphicFrame>
        <p:nvGraphicFramePr>
          <p:cNvPr id="202" name="Shape 202"/>
          <p:cNvGraphicFramePr/>
          <p:nvPr/>
        </p:nvGraphicFramePr>
        <p:xfrm>
          <a:off x="445738" y="1883825"/>
          <a:ext cx="3000000" cy="3000000"/>
        </p:xfrm>
        <a:graphic>
          <a:graphicData uri="http://schemas.openxmlformats.org/drawingml/2006/table">
            <a:tbl>
              <a:tblPr>
                <a:noFill/>
                <a:tableStyleId>{B210DA62-35A0-48E1-93E6-CEF4183E11AC}</a:tableStyleId>
              </a:tblPr>
              <a:tblGrid>
                <a:gridCol w="1471275"/>
                <a:gridCol w="1199925"/>
                <a:gridCol w="1679625"/>
              </a:tblGrid>
              <a:tr h="381000">
                <a:tc>
                  <a:txBody>
                    <a:bodyPr>
                      <a:noAutofit/>
                    </a:bodyPr>
                    <a:lstStyle/>
                    <a:p>
                      <a:pPr indent="0" lvl="0" marL="0" algn="ctr">
                        <a:spcBef>
                          <a:spcPts val="0"/>
                        </a:spcBef>
                        <a:buNone/>
                      </a:pPr>
                      <a:r>
                        <a:rPr lang="en-GB">
                          <a:latin typeface="Helvetica Neue"/>
                          <a:ea typeface="Helvetica Neue"/>
                          <a:cs typeface="Helvetica Neue"/>
                          <a:sym typeface="Helvetica Neue"/>
                        </a:rPr>
                        <a:t>Manuskripte</a:t>
                      </a:r>
                    </a:p>
                  </a:txBody>
                  <a:tcPr marT="91425" marB="91425" marR="91425" marL="91425"/>
                </a:tc>
                <a:tc>
                  <a:txBody>
                    <a:bodyPr>
                      <a:noAutofit/>
                    </a:bodyPr>
                    <a:lstStyle/>
                    <a:p>
                      <a:pPr indent="0" lvl="0" marL="0" algn="ctr">
                        <a:spcBef>
                          <a:spcPts val="0"/>
                        </a:spcBef>
                        <a:buNone/>
                      </a:pPr>
                      <a:r>
                        <a:rPr lang="en-GB">
                          <a:latin typeface="Helvetica Neue"/>
                          <a:ea typeface="Helvetica Neue"/>
                          <a:cs typeface="Helvetica Neue"/>
                          <a:sym typeface="Helvetica Neue"/>
                        </a:rPr>
                        <a:t>&lt;listBibl&gt;</a:t>
                      </a:r>
                    </a:p>
                  </a:txBody>
                  <a:tcPr marT="91425" marB="91425" marR="91425" marL="91425"/>
                </a:tc>
                <a:tc>
                  <a:txBody>
                    <a:bodyPr>
                      <a:noAutofit/>
                    </a:bodyPr>
                    <a:lstStyle/>
                    <a:p>
                      <a:pPr indent="0" lvl="0" marL="0" algn="ctr">
                        <a:spcBef>
                          <a:spcPts val="0"/>
                        </a:spcBef>
                        <a:buNone/>
                      </a:pPr>
                      <a:r>
                        <a:rPr lang="en-GB">
                          <a:latin typeface="Helvetica Neue"/>
                          <a:ea typeface="Helvetica Neue"/>
                          <a:cs typeface="Helvetica Neue"/>
                          <a:sym typeface="Helvetica Neue"/>
                        </a:rPr>
                        <a:t>szd:Manuscript</a:t>
                      </a:r>
                    </a:p>
                  </a:txBody>
                  <a:tcPr marT="91425" marB="91425" marR="91425" marL="91425"/>
                </a:tc>
              </a:tr>
              <a:tr h="381000">
                <a:tc>
                  <a:txBody>
                    <a:bodyPr>
                      <a:noAutofit/>
                    </a:bodyPr>
                    <a:lstStyle/>
                    <a:p>
                      <a:pPr indent="0" lvl="0" marL="0" algn="ctr">
                        <a:spcBef>
                          <a:spcPts val="0"/>
                        </a:spcBef>
                        <a:buNone/>
                      </a:pPr>
                      <a:r>
                        <a:rPr lang="en-GB">
                          <a:latin typeface="Helvetica Neue"/>
                          <a:ea typeface="Helvetica Neue"/>
                          <a:cs typeface="Helvetica Neue"/>
                          <a:sym typeface="Helvetica Neue"/>
                        </a:rPr>
                        <a:t>Bibliothek</a:t>
                      </a:r>
                    </a:p>
                  </a:txBody>
                  <a:tcPr marT="91425" marB="91425" marR="91425" marL="91425"/>
                </a:tc>
                <a:tc>
                  <a:txBody>
                    <a:bodyPr>
                      <a:noAutofit/>
                    </a:bodyPr>
                    <a:lstStyle/>
                    <a:p>
                      <a:pPr indent="-69850" lvl="0" marL="0" algn="ctr">
                        <a:spcBef>
                          <a:spcPts val="0"/>
                        </a:spcBef>
                        <a:buClr>
                          <a:schemeClr val="dk1"/>
                        </a:buClr>
                        <a:buSzPts val="1100"/>
                        <a:buFont typeface="Arial"/>
                        <a:buNone/>
                      </a:pPr>
                      <a:r>
                        <a:rPr lang="en-GB">
                          <a:solidFill>
                            <a:schemeClr val="dk1"/>
                          </a:solidFill>
                          <a:latin typeface="Helvetica Neue"/>
                          <a:ea typeface="Helvetica Neue"/>
                          <a:cs typeface="Helvetica Neue"/>
                          <a:sym typeface="Helvetica Neue"/>
                        </a:rPr>
                        <a:t>&lt;listBibl&gt;</a:t>
                      </a:r>
                    </a:p>
                  </a:txBody>
                  <a:tcPr marT="91425" marB="91425" marR="91425" marL="91425"/>
                </a:tc>
                <a:tc>
                  <a:txBody>
                    <a:bodyPr>
                      <a:noAutofit/>
                    </a:bodyPr>
                    <a:lstStyle/>
                    <a:p>
                      <a:pPr indent="0" lvl="0" marL="0" algn="ctr">
                        <a:spcBef>
                          <a:spcPts val="0"/>
                        </a:spcBef>
                        <a:buNone/>
                      </a:pPr>
                      <a:r>
                        <a:rPr lang="en-GB">
                          <a:latin typeface="Helvetica Neue"/>
                          <a:ea typeface="Helvetica Neue"/>
                          <a:cs typeface="Helvetica Neue"/>
                          <a:sym typeface="Helvetica Neue"/>
                        </a:rPr>
                        <a:t>szd:Book</a:t>
                      </a:r>
                    </a:p>
                  </a:txBody>
                  <a:tcPr marT="91425" marB="91425" marR="91425" marL="91425"/>
                </a:tc>
              </a:tr>
              <a:tr h="381000">
                <a:tc>
                  <a:txBody>
                    <a:bodyPr>
                      <a:noAutofit/>
                    </a:bodyPr>
                    <a:lstStyle/>
                    <a:p>
                      <a:pPr indent="0" lvl="0" marL="0" algn="ctr">
                        <a:spcBef>
                          <a:spcPts val="0"/>
                        </a:spcBef>
                        <a:buNone/>
                      </a:pPr>
                      <a:r>
                        <a:rPr lang="en-GB">
                          <a:latin typeface="Helvetica Neue"/>
                          <a:ea typeface="Helvetica Neue"/>
                          <a:cs typeface="Helvetica Neue"/>
                          <a:sym typeface="Helvetica Neue"/>
                        </a:rPr>
                        <a:t>Autographen</a:t>
                      </a:r>
                    </a:p>
                  </a:txBody>
                  <a:tcPr marT="91425" marB="91425" marR="91425" marL="91425"/>
                </a:tc>
                <a:tc>
                  <a:txBody>
                    <a:bodyPr>
                      <a:noAutofit/>
                    </a:bodyPr>
                    <a:lstStyle/>
                    <a:p>
                      <a:pPr indent="-69850" lvl="0" marL="0" algn="ctr">
                        <a:spcBef>
                          <a:spcPts val="0"/>
                        </a:spcBef>
                        <a:buClr>
                          <a:schemeClr val="dk1"/>
                        </a:buClr>
                        <a:buSzPts val="1100"/>
                        <a:buFont typeface="Arial"/>
                        <a:buNone/>
                      </a:pPr>
                      <a:r>
                        <a:rPr lang="en-GB">
                          <a:solidFill>
                            <a:schemeClr val="dk1"/>
                          </a:solidFill>
                          <a:latin typeface="Helvetica Neue"/>
                          <a:ea typeface="Helvetica Neue"/>
                          <a:cs typeface="Helvetica Neue"/>
                          <a:sym typeface="Helvetica Neue"/>
                        </a:rPr>
                        <a:t>&lt;listBibl&gt;</a:t>
                      </a:r>
                    </a:p>
                  </a:txBody>
                  <a:tcPr marT="91425" marB="91425" marR="91425" marL="91425"/>
                </a:tc>
                <a:tc>
                  <a:txBody>
                    <a:bodyPr>
                      <a:noAutofit/>
                    </a:bodyPr>
                    <a:lstStyle/>
                    <a:p>
                      <a:pPr indent="0" lvl="0" marL="0" algn="ctr">
                        <a:spcBef>
                          <a:spcPts val="0"/>
                        </a:spcBef>
                        <a:buNone/>
                      </a:pPr>
                      <a:r>
                        <a:rPr lang="en-GB">
                          <a:latin typeface="Helvetica Neue"/>
                          <a:ea typeface="Helvetica Neue"/>
                          <a:cs typeface="Helvetica Neue"/>
                          <a:sym typeface="Helvetica Neue"/>
                        </a:rPr>
                        <a:t>szd:Autograph</a:t>
                      </a:r>
                    </a:p>
                  </a:txBody>
                  <a:tcPr marT="91425" marB="91425" marR="91425" marL="91425"/>
                </a:tc>
              </a:tr>
              <a:tr h="381000">
                <a:tc>
                  <a:txBody>
                    <a:bodyPr>
                      <a:noAutofit/>
                    </a:bodyPr>
                    <a:lstStyle/>
                    <a:p>
                      <a:pPr indent="0" lvl="0" marL="0" algn="ctr">
                        <a:spcBef>
                          <a:spcPts val="0"/>
                        </a:spcBef>
                        <a:buNone/>
                      </a:pPr>
                      <a:r>
                        <a:rPr lang="en-GB">
                          <a:latin typeface="Helvetica Neue"/>
                          <a:ea typeface="Helvetica Neue"/>
                          <a:cs typeface="Helvetica Neue"/>
                          <a:sym typeface="Helvetica Neue"/>
                        </a:rPr>
                        <a:t>Personen</a:t>
                      </a:r>
                    </a:p>
                  </a:txBody>
                  <a:tcPr marT="91425" marB="91425" marR="91425" marL="91425"/>
                </a:tc>
                <a:tc>
                  <a:txBody>
                    <a:bodyPr>
                      <a:noAutofit/>
                    </a:bodyPr>
                    <a:lstStyle/>
                    <a:p>
                      <a:pPr indent="-69850" lvl="0" marL="0" algn="ctr">
                        <a:spcBef>
                          <a:spcPts val="0"/>
                        </a:spcBef>
                        <a:buClr>
                          <a:schemeClr val="dk1"/>
                        </a:buClr>
                        <a:buSzPts val="1100"/>
                        <a:buFont typeface="Arial"/>
                        <a:buNone/>
                      </a:pPr>
                      <a:r>
                        <a:rPr lang="en-GB">
                          <a:solidFill>
                            <a:schemeClr val="dk1"/>
                          </a:solidFill>
                          <a:latin typeface="Helvetica Neue"/>
                          <a:ea typeface="Helvetica Neue"/>
                          <a:cs typeface="Helvetica Neue"/>
                          <a:sym typeface="Helvetica Neue"/>
                        </a:rPr>
                        <a:t>&lt;listPerson&gt;</a:t>
                      </a:r>
                    </a:p>
                  </a:txBody>
                  <a:tcPr marT="91425" marB="91425" marR="91425" marL="91425"/>
                </a:tc>
                <a:tc>
                  <a:txBody>
                    <a:bodyPr>
                      <a:noAutofit/>
                    </a:bodyPr>
                    <a:lstStyle/>
                    <a:p>
                      <a:pPr indent="0" lvl="0" marL="0" algn="ctr">
                        <a:spcBef>
                          <a:spcPts val="0"/>
                        </a:spcBef>
                        <a:buNone/>
                      </a:pPr>
                      <a:r>
                        <a:rPr lang="en-GB">
                          <a:latin typeface="Helvetica Neue"/>
                          <a:ea typeface="Helvetica Neue"/>
                          <a:cs typeface="Helvetica Neue"/>
                          <a:sym typeface="Helvetica Neue"/>
                        </a:rPr>
                        <a:t>szd:Person</a:t>
                      </a:r>
                    </a:p>
                  </a:txBody>
                  <a:tcPr marT="91425" marB="91425" marR="91425" marL="91425"/>
                </a:tc>
              </a:tr>
              <a:tr h="381000">
                <a:tc>
                  <a:txBody>
                    <a:bodyPr>
                      <a:noAutofit/>
                    </a:bodyPr>
                    <a:lstStyle/>
                    <a:p>
                      <a:pPr indent="0" lvl="0" marL="0" rtl="0" algn="ctr">
                        <a:spcBef>
                          <a:spcPts val="0"/>
                        </a:spcBef>
                        <a:buNone/>
                      </a:pPr>
                      <a:r>
                        <a:rPr lang="en-GB">
                          <a:latin typeface="Helvetica Neue"/>
                          <a:ea typeface="Helvetica Neue"/>
                          <a:cs typeface="Helvetica Neue"/>
                          <a:sym typeface="Helvetica Neue"/>
                        </a:rPr>
                        <a:t>Organisationen</a:t>
                      </a:r>
                    </a:p>
                  </a:txBody>
                  <a:tcPr marT="91425" marB="91425" marR="91425" marL="91425"/>
                </a:tc>
                <a:tc>
                  <a:txBody>
                    <a:bodyPr>
                      <a:noAutofit/>
                    </a:bodyPr>
                    <a:lstStyle/>
                    <a:p>
                      <a:pPr indent="0" lvl="0" marL="0" algn="ctr">
                        <a:spcBef>
                          <a:spcPts val="0"/>
                        </a:spcBef>
                        <a:buNone/>
                      </a:pPr>
                      <a:r>
                        <a:rPr lang="en-GB">
                          <a:latin typeface="Helvetica Neue"/>
                          <a:ea typeface="Helvetica Neue"/>
                          <a:cs typeface="Helvetica Neue"/>
                          <a:sym typeface="Helvetica Neue"/>
                        </a:rPr>
                        <a:t>&lt;listOrg&gt;</a:t>
                      </a:r>
                    </a:p>
                  </a:txBody>
                  <a:tcPr marT="91425" marB="91425" marR="91425" marL="91425"/>
                </a:tc>
                <a:tc>
                  <a:txBody>
                    <a:bodyPr>
                      <a:noAutofit/>
                    </a:bodyPr>
                    <a:lstStyle/>
                    <a:p>
                      <a:pPr indent="-69850" lvl="0" marL="0" algn="ctr">
                        <a:spcBef>
                          <a:spcPts val="0"/>
                        </a:spcBef>
                        <a:buClr>
                          <a:schemeClr val="dk1"/>
                        </a:buClr>
                        <a:buSzPts val="1100"/>
                        <a:buFont typeface="Arial"/>
                        <a:buNone/>
                      </a:pPr>
                      <a:r>
                        <a:rPr lang="en-GB">
                          <a:solidFill>
                            <a:schemeClr val="dk1"/>
                          </a:solidFill>
                          <a:latin typeface="Helvetica Neue"/>
                          <a:ea typeface="Helvetica Neue"/>
                          <a:cs typeface="Helvetica Neue"/>
                          <a:sym typeface="Helvetica Neue"/>
                        </a:rPr>
                        <a:t>szd:Organisation</a:t>
                      </a:r>
                    </a:p>
                  </a:txBody>
                  <a:tcPr marT="91425" marB="91425" marR="91425" marL="91425"/>
                </a:tc>
              </a:tr>
              <a:tr h="381000">
                <a:tc>
                  <a:txBody>
                    <a:bodyPr>
                      <a:noAutofit/>
                    </a:bodyPr>
                    <a:lstStyle/>
                    <a:p>
                      <a:pPr indent="0" lvl="0" marL="0" rtl="0" algn="ctr">
                        <a:spcBef>
                          <a:spcPts val="0"/>
                        </a:spcBef>
                        <a:buNone/>
                      </a:pPr>
                      <a:r>
                        <a:rPr lang="en-GB">
                          <a:latin typeface="Helvetica Neue"/>
                          <a:ea typeface="Helvetica Neue"/>
                          <a:cs typeface="Helvetica Neue"/>
                          <a:sym typeface="Helvetica Neue"/>
                        </a:rPr>
                        <a:t>Orte</a:t>
                      </a:r>
                    </a:p>
                  </a:txBody>
                  <a:tcPr marT="91425" marB="91425" marR="91425" marL="91425"/>
                </a:tc>
                <a:tc>
                  <a:txBody>
                    <a:bodyPr>
                      <a:noAutofit/>
                    </a:bodyPr>
                    <a:lstStyle/>
                    <a:p>
                      <a:pPr indent="0" lvl="0" marL="0" algn="ctr">
                        <a:spcBef>
                          <a:spcPts val="0"/>
                        </a:spcBef>
                        <a:buNone/>
                      </a:pPr>
                      <a:r>
                        <a:rPr lang="en-GB">
                          <a:latin typeface="Helvetica Neue"/>
                          <a:ea typeface="Helvetica Neue"/>
                          <a:cs typeface="Helvetica Neue"/>
                          <a:sym typeface="Helvetica Neue"/>
                        </a:rPr>
                        <a:t>&lt;listPlace&gt;</a:t>
                      </a:r>
                    </a:p>
                  </a:txBody>
                  <a:tcPr marT="91425" marB="91425" marR="91425" marL="91425"/>
                </a:tc>
                <a:tc>
                  <a:txBody>
                    <a:bodyPr>
                      <a:noAutofit/>
                    </a:bodyPr>
                    <a:lstStyle/>
                    <a:p>
                      <a:pPr indent="-69850" lvl="0" marL="0" algn="ctr">
                        <a:spcBef>
                          <a:spcPts val="0"/>
                        </a:spcBef>
                        <a:buClr>
                          <a:schemeClr val="dk1"/>
                        </a:buClr>
                        <a:buSzPts val="1100"/>
                        <a:buFont typeface="Arial"/>
                        <a:buNone/>
                      </a:pPr>
                      <a:r>
                        <a:rPr lang="en-GB">
                          <a:solidFill>
                            <a:schemeClr val="dk1"/>
                          </a:solidFill>
                          <a:latin typeface="Helvetica Neue"/>
                          <a:ea typeface="Helvetica Neue"/>
                          <a:cs typeface="Helvetica Neue"/>
                          <a:sym typeface="Helvetica Neue"/>
                        </a:rPr>
                        <a:t>szd:Place</a:t>
                      </a:r>
                    </a:p>
                  </a:txBody>
                  <a:tcPr marT="91425" marB="91425" marR="91425" marL="91425"/>
                </a:tc>
              </a:tr>
              <a:tr h="381000">
                <a:tc>
                  <a:txBody>
                    <a:bodyPr>
                      <a:noAutofit/>
                    </a:bodyPr>
                    <a:lstStyle/>
                    <a:p>
                      <a:pPr indent="0" lvl="0" marL="0" rtl="0" algn="ctr">
                        <a:spcBef>
                          <a:spcPts val="0"/>
                        </a:spcBef>
                        <a:buNone/>
                      </a:pPr>
                      <a:r>
                        <a:rPr lang="en-GB">
                          <a:latin typeface="Helvetica Neue"/>
                          <a:ea typeface="Helvetica Neue"/>
                          <a:cs typeface="Helvetica Neue"/>
                          <a:sym typeface="Helvetica Neue"/>
                        </a:rPr>
                        <a:t>Lebenskalender</a:t>
                      </a:r>
                    </a:p>
                  </a:txBody>
                  <a:tcPr marT="91425" marB="91425" marR="91425" marL="91425"/>
                </a:tc>
                <a:tc>
                  <a:txBody>
                    <a:bodyPr>
                      <a:noAutofit/>
                    </a:bodyPr>
                    <a:lstStyle/>
                    <a:p>
                      <a:pPr indent="0" lvl="0" marL="0" algn="ctr">
                        <a:spcBef>
                          <a:spcPts val="0"/>
                        </a:spcBef>
                        <a:buNone/>
                      </a:pPr>
                      <a:r>
                        <a:rPr lang="en-GB">
                          <a:latin typeface="Helvetica Neue"/>
                          <a:ea typeface="Helvetica Neue"/>
                          <a:cs typeface="Helvetica Neue"/>
                          <a:sym typeface="Helvetica Neue"/>
                        </a:rPr>
                        <a:t>&lt;</a:t>
                      </a:r>
                      <a:r>
                        <a:rPr lang="en-GB">
                          <a:latin typeface="Helvetica Neue"/>
                          <a:ea typeface="Helvetica Neue"/>
                          <a:cs typeface="Helvetica Neue"/>
                          <a:sym typeface="Helvetica Neue"/>
                        </a:rPr>
                        <a:t>listEvent&gt;</a:t>
                      </a:r>
                    </a:p>
                  </a:txBody>
                  <a:tcPr marT="91425" marB="91425" marR="91425" marL="91425"/>
                </a:tc>
                <a:tc>
                  <a:txBody>
                    <a:bodyPr>
                      <a:noAutofit/>
                    </a:bodyPr>
                    <a:lstStyle/>
                    <a:p>
                      <a:pPr indent="0" lvl="0" marL="0" algn="ctr">
                        <a:spcBef>
                          <a:spcPts val="0"/>
                        </a:spcBef>
                        <a:buNone/>
                      </a:pPr>
                      <a:r>
                        <a:rPr lang="en-GB">
                          <a:latin typeface="Helvetica Neue"/>
                          <a:ea typeface="Helvetica Neue"/>
                          <a:cs typeface="Helvetica Neue"/>
                          <a:sym typeface="Helvetica Neue"/>
                        </a:rPr>
                        <a:t>szd:Life</a:t>
                      </a:r>
                    </a:p>
                  </a:txBody>
                  <a:tcPr marT="91425" marB="91425" marR="91425" marL="91425"/>
                </a:tc>
              </a:tr>
            </a:tbl>
          </a:graphicData>
        </a:graphic>
      </p:graphicFrame>
      <p:pic>
        <p:nvPicPr>
          <p:cNvPr id="203" name="Shape 203"/>
          <p:cNvPicPr preferRelativeResize="0"/>
          <p:nvPr/>
        </p:nvPicPr>
        <p:blipFill rotWithShape="1">
          <a:blip r:embed="rId3">
            <a:alphaModFix/>
          </a:blip>
          <a:srcRect b="7604" l="0" r="0" t="0"/>
          <a:stretch/>
        </p:blipFill>
        <p:spPr>
          <a:xfrm>
            <a:off x="2299575" y="1202424"/>
            <a:ext cx="705175" cy="651550"/>
          </a:xfrm>
          <a:prstGeom prst="rect">
            <a:avLst/>
          </a:prstGeom>
          <a:noFill/>
          <a:ln>
            <a:noFill/>
          </a:ln>
        </p:spPr>
      </p:pic>
      <p:pic>
        <p:nvPicPr>
          <p:cNvPr id="204" name="Shape 204"/>
          <p:cNvPicPr preferRelativeResize="0"/>
          <p:nvPr/>
        </p:nvPicPr>
        <p:blipFill>
          <a:blip r:embed="rId4">
            <a:alphaModFix/>
          </a:blip>
          <a:stretch>
            <a:fillRect/>
          </a:stretch>
        </p:blipFill>
        <p:spPr>
          <a:xfrm>
            <a:off x="4195138" y="1202425"/>
            <a:ext cx="601425" cy="651550"/>
          </a:xfrm>
          <a:prstGeom prst="rect">
            <a:avLst/>
          </a:prstGeom>
          <a:noFill/>
          <a:ln>
            <a:noFill/>
          </a:ln>
        </p:spPr>
      </p:pic>
      <p:sp>
        <p:nvSpPr>
          <p:cNvPr id="205" name="Shape 20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GB"/>
              <a:t>GAMS: </a:t>
            </a:r>
            <a:r>
              <a:rPr lang="en-GB"/>
              <a:t>Workflow - Repräsentation</a:t>
            </a:r>
          </a:p>
          <a:p>
            <a:pPr indent="0" lvl="0" marL="0">
              <a:spcBef>
                <a:spcPts val="0"/>
              </a:spcBef>
              <a:buNone/>
            </a:pPr>
            <a:r>
              <a:t/>
            </a:r>
            <a:endParaRPr/>
          </a:p>
        </p:txBody>
      </p:sp>
      <p:sp>
        <p:nvSpPr>
          <p:cNvPr id="206" name="Shape 206"/>
          <p:cNvSpPr/>
          <p:nvPr/>
        </p:nvSpPr>
        <p:spPr>
          <a:xfrm>
            <a:off x="1271100" y="1375450"/>
            <a:ext cx="993000" cy="4323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GB"/>
              <a:t>   </a:t>
            </a:r>
            <a:r>
              <a:rPr b="1" lang="en-GB">
                <a:latin typeface="Helvetica Neue"/>
                <a:ea typeface="Helvetica Neue"/>
                <a:cs typeface="Helvetica Neue"/>
                <a:sym typeface="Helvetica Neue"/>
              </a:rPr>
              <a:t>XSLT</a:t>
            </a:r>
          </a:p>
        </p:txBody>
      </p:sp>
      <p:sp>
        <p:nvSpPr>
          <p:cNvPr id="207" name="Shape 207"/>
          <p:cNvSpPr/>
          <p:nvPr/>
        </p:nvSpPr>
        <p:spPr>
          <a:xfrm>
            <a:off x="3103450" y="1375450"/>
            <a:ext cx="993000" cy="4323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GB"/>
              <a:t>   </a:t>
            </a:r>
            <a:r>
              <a:rPr b="1" lang="en-GB">
                <a:latin typeface="Helvetica Neue"/>
                <a:ea typeface="Helvetica Neue"/>
                <a:cs typeface="Helvetica Neue"/>
                <a:sym typeface="Helvetica Neue"/>
              </a:rPr>
              <a:t>XSLT</a:t>
            </a:r>
          </a:p>
        </p:txBody>
      </p:sp>
      <p:pic>
        <p:nvPicPr>
          <p:cNvPr id="208" name="Shape 208"/>
          <p:cNvPicPr preferRelativeResize="0"/>
          <p:nvPr/>
        </p:nvPicPr>
        <p:blipFill>
          <a:blip r:embed="rId5">
            <a:alphaModFix/>
          </a:blip>
          <a:stretch>
            <a:fillRect/>
          </a:stretch>
        </p:blipFill>
        <p:spPr>
          <a:xfrm>
            <a:off x="7839425" y="3879925"/>
            <a:ext cx="992875" cy="955750"/>
          </a:xfrm>
          <a:prstGeom prst="rect">
            <a:avLst/>
          </a:prstGeom>
          <a:noFill/>
          <a:ln>
            <a:noFill/>
          </a:ln>
        </p:spPr>
      </p:pic>
      <p:pic>
        <p:nvPicPr>
          <p:cNvPr id="209" name="Shape 209"/>
          <p:cNvPicPr preferRelativeResize="0"/>
          <p:nvPr/>
        </p:nvPicPr>
        <p:blipFill>
          <a:blip r:embed="rId6">
            <a:alphaModFix/>
          </a:blip>
          <a:stretch>
            <a:fillRect/>
          </a:stretch>
        </p:blipFill>
        <p:spPr>
          <a:xfrm>
            <a:off x="6087825" y="1229225"/>
            <a:ext cx="1386075" cy="1386075"/>
          </a:xfrm>
          <a:prstGeom prst="rect">
            <a:avLst/>
          </a:prstGeom>
          <a:noFill/>
          <a:ln>
            <a:noFill/>
          </a:ln>
        </p:spPr>
      </p:pic>
      <p:sp>
        <p:nvSpPr>
          <p:cNvPr id="210" name="Shape 210"/>
          <p:cNvSpPr txBox="1"/>
          <p:nvPr/>
        </p:nvSpPr>
        <p:spPr>
          <a:xfrm flipH="1" rot="-5400000">
            <a:off x="3910900" y="2957475"/>
            <a:ext cx="2746500" cy="610500"/>
          </a:xfrm>
          <a:prstGeom prst="rect">
            <a:avLst/>
          </a:prstGeom>
          <a:solidFill>
            <a:srgbClr val="EFEFEF"/>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b="1" lang="en-GB" sz="2400">
                <a:latin typeface="Helvetica Neue"/>
                <a:ea typeface="Helvetica Neue"/>
                <a:cs typeface="Helvetica Neue"/>
                <a:sym typeface="Helvetica Neue"/>
              </a:rPr>
              <a:t>RDFs</a:t>
            </a:r>
          </a:p>
        </p:txBody>
      </p:sp>
      <p:sp>
        <p:nvSpPr>
          <p:cNvPr id="211" name="Shape 211"/>
          <p:cNvSpPr/>
          <p:nvPr/>
        </p:nvSpPr>
        <p:spPr>
          <a:xfrm>
            <a:off x="6103750" y="2976900"/>
            <a:ext cx="1296300" cy="4323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b="1" lang="en-GB"/>
              <a:t>Volltext</a:t>
            </a:r>
          </a:p>
        </p:txBody>
      </p:sp>
      <p:sp>
        <p:nvSpPr>
          <p:cNvPr id="212" name="Shape 212"/>
          <p:cNvSpPr/>
          <p:nvPr/>
        </p:nvSpPr>
        <p:spPr>
          <a:xfrm>
            <a:off x="6103750" y="3546375"/>
            <a:ext cx="1296300" cy="4323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en-GB"/>
              <a:t>Semantisch</a:t>
            </a:r>
          </a:p>
        </p:txBody>
      </p:sp>
      <p:sp>
        <p:nvSpPr>
          <p:cNvPr id="213" name="Shape 213"/>
          <p:cNvSpPr/>
          <p:nvPr/>
        </p:nvSpPr>
        <p:spPr>
          <a:xfrm>
            <a:off x="6103750" y="4105150"/>
            <a:ext cx="1296300" cy="432300"/>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en-GB"/>
              <a:t>Entdecken</a:t>
            </a:r>
          </a:p>
        </p:txBody>
      </p:sp>
      <p:pic>
        <p:nvPicPr>
          <p:cNvPr id="214" name="Shape 214"/>
          <p:cNvPicPr preferRelativeResize="0"/>
          <p:nvPr/>
        </p:nvPicPr>
        <p:blipFill>
          <a:blip r:embed="rId7">
            <a:alphaModFix/>
          </a:blip>
          <a:stretch>
            <a:fillRect/>
          </a:stretch>
        </p:blipFill>
        <p:spPr>
          <a:xfrm>
            <a:off x="445759" y="1202437"/>
            <a:ext cx="663431" cy="651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p:nvPr/>
        </p:nvSpPr>
        <p:spPr>
          <a:xfrm>
            <a:off x="1175861" y="3997775"/>
            <a:ext cx="3012900" cy="948900"/>
          </a:xfrm>
          <a:prstGeom prst="rect">
            <a:avLst/>
          </a:prstGeom>
          <a:noFill/>
          <a:ln cap="flat" cmpd="sng" w="9525">
            <a:solidFill>
              <a:schemeClr val="dk2"/>
            </a:solidFill>
            <a:prstDash val="dash"/>
            <a:round/>
            <a:headEnd len="med" w="med" type="none"/>
            <a:tailEnd len="med" w="med" type="none"/>
          </a:ln>
        </p:spPr>
        <p:txBody>
          <a:bodyPr anchorCtr="0" anchor="t" bIns="91425" lIns="91425" rIns="91425" wrap="square" tIns="91425">
            <a:noAutofit/>
          </a:bodyPr>
          <a:lstStyle/>
          <a:p>
            <a:pPr indent="0" lvl="0" marL="0" rtl="0">
              <a:spcBef>
                <a:spcPts val="0"/>
              </a:spcBef>
              <a:buNone/>
            </a:pPr>
            <a:r>
              <a:rPr lang="en-GB"/>
              <a:t>szd:Life</a:t>
            </a:r>
          </a:p>
        </p:txBody>
      </p:sp>
      <p:sp>
        <p:nvSpPr>
          <p:cNvPr id="220" name="Shape 220"/>
          <p:cNvSpPr/>
          <p:nvPr/>
        </p:nvSpPr>
        <p:spPr>
          <a:xfrm>
            <a:off x="6259350" y="1674050"/>
            <a:ext cx="2624700" cy="1949700"/>
          </a:xfrm>
          <a:prstGeom prst="rect">
            <a:avLst/>
          </a:prstGeom>
          <a:noFill/>
          <a:ln cap="flat" cmpd="sng" w="9525">
            <a:solidFill>
              <a:schemeClr val="dk2"/>
            </a:solidFill>
            <a:prstDash val="dash"/>
            <a:round/>
            <a:headEnd len="med" w="med" type="none"/>
            <a:tailEnd len="med" w="med" type="none"/>
          </a:ln>
        </p:spPr>
        <p:txBody>
          <a:bodyPr anchorCtr="0" anchor="t" bIns="91425" lIns="91425" rIns="91425" wrap="square" tIns="91425">
            <a:noAutofit/>
          </a:bodyPr>
          <a:lstStyle/>
          <a:p>
            <a:pPr indent="0" lvl="0" marL="0" rtl="0">
              <a:spcBef>
                <a:spcPts val="0"/>
              </a:spcBef>
              <a:buNone/>
            </a:pPr>
            <a:r>
              <a:rPr lang="en-GB"/>
              <a:t>szd:Person</a:t>
            </a:r>
          </a:p>
          <a:p>
            <a:pPr indent="0" lvl="0" marL="0" rtl="0">
              <a:spcBef>
                <a:spcPts val="0"/>
              </a:spcBef>
              <a:buNone/>
            </a:pPr>
            <a:r>
              <a:t/>
            </a:r>
            <a:endParaRPr/>
          </a:p>
        </p:txBody>
      </p:sp>
      <p:sp>
        <p:nvSpPr>
          <p:cNvPr id="221" name="Shape 221"/>
          <p:cNvSpPr/>
          <p:nvPr/>
        </p:nvSpPr>
        <p:spPr>
          <a:xfrm>
            <a:off x="4254225" y="3997775"/>
            <a:ext cx="3381000" cy="948900"/>
          </a:xfrm>
          <a:prstGeom prst="rect">
            <a:avLst/>
          </a:prstGeom>
          <a:noFill/>
          <a:ln cap="flat" cmpd="sng" w="9525">
            <a:solidFill>
              <a:schemeClr val="dk2"/>
            </a:solidFill>
            <a:prstDash val="dash"/>
            <a:round/>
            <a:headEnd len="med" w="med" type="none"/>
            <a:tailEnd len="med" w="med" type="none"/>
          </a:ln>
        </p:spPr>
        <p:txBody>
          <a:bodyPr anchorCtr="0" anchor="t" bIns="91425" lIns="91425" rIns="91425" wrap="square" tIns="91425">
            <a:noAutofit/>
          </a:bodyPr>
          <a:lstStyle/>
          <a:p>
            <a:pPr indent="0" lvl="0" marL="0" rtl="0" algn="r">
              <a:spcBef>
                <a:spcPts val="0"/>
              </a:spcBef>
              <a:buNone/>
            </a:pPr>
            <a:r>
              <a:rPr lang="en-GB"/>
              <a:t>szd:Autograph</a:t>
            </a:r>
          </a:p>
        </p:txBody>
      </p:sp>
      <p:sp>
        <p:nvSpPr>
          <p:cNvPr id="222" name="Shape 222"/>
          <p:cNvSpPr/>
          <p:nvPr/>
        </p:nvSpPr>
        <p:spPr>
          <a:xfrm>
            <a:off x="3740388" y="2495563"/>
            <a:ext cx="1674000" cy="6651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b="1" lang="en-GB" sz="1100">
                <a:solidFill>
                  <a:srgbClr val="5D1337"/>
                </a:solidFill>
                <a:latin typeface="Helvetica Neue"/>
                <a:ea typeface="Helvetica Neue"/>
                <a:cs typeface="Helvetica Neue"/>
                <a:sym typeface="Helvetica Neue"/>
              </a:rPr>
              <a:t>COLLECTION</a:t>
            </a:r>
          </a:p>
          <a:p>
            <a:pPr indent="0" lvl="0" marL="0" rtl="0" algn="ctr">
              <a:spcBef>
                <a:spcPts val="0"/>
              </a:spcBef>
              <a:buNone/>
            </a:pPr>
            <a:r>
              <a:rPr b="1" i="1" lang="en-GB" sz="1100">
                <a:solidFill>
                  <a:srgbClr val="5D1337"/>
                </a:solidFill>
                <a:latin typeface="Helvetica Neue"/>
                <a:ea typeface="Helvetica Neue"/>
                <a:cs typeface="Helvetica Neue"/>
                <a:sym typeface="Helvetica Neue"/>
              </a:rPr>
              <a:t>Marie Antoinette</a:t>
            </a: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sp>
        <p:nvSpPr>
          <p:cNvPr id="223" name="Shape 223"/>
          <p:cNvSpPr/>
          <p:nvPr/>
        </p:nvSpPr>
        <p:spPr>
          <a:xfrm>
            <a:off x="7160513" y="2079613"/>
            <a:ext cx="1501200" cy="4539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rPr b="1" lang="en-GB" sz="1100">
                <a:solidFill>
                  <a:srgbClr val="5D1337"/>
                </a:solidFill>
                <a:latin typeface="Helvetica Neue"/>
                <a:ea typeface="Helvetica Neue"/>
                <a:cs typeface="Helvetica Neue"/>
                <a:sym typeface="Helvetica Neue"/>
              </a:rPr>
              <a:t>SZDPER.907</a:t>
            </a:r>
          </a:p>
          <a:p>
            <a:pPr indent="0" lvl="0" marL="0" rtl="0" algn="ctr">
              <a:spcBef>
                <a:spcPts val="0"/>
              </a:spcBef>
              <a:buNone/>
            </a:pPr>
            <a:r>
              <a:rPr b="1" i="1" lang="en-GB" sz="1100">
                <a:solidFill>
                  <a:srgbClr val="5D1337"/>
                </a:solidFill>
                <a:latin typeface="Helvetica Neue"/>
                <a:ea typeface="Helvetica Neue"/>
                <a:cs typeface="Helvetica Neue"/>
                <a:sym typeface="Helvetica Neue"/>
              </a:rPr>
              <a:t>Marie Antoinette</a:t>
            </a: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sp>
        <p:nvSpPr>
          <p:cNvPr id="224" name="Shape 224"/>
          <p:cNvSpPr/>
          <p:nvPr/>
        </p:nvSpPr>
        <p:spPr>
          <a:xfrm>
            <a:off x="1343388" y="2533513"/>
            <a:ext cx="1198500" cy="3582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rPr b="1" i="1" lang="en-GB" sz="1100">
                <a:solidFill>
                  <a:srgbClr val="5D1337"/>
                </a:solidFill>
                <a:latin typeface="Helvetica Neue"/>
                <a:ea typeface="Helvetica Neue"/>
                <a:cs typeface="Helvetica Neue"/>
                <a:sym typeface="Helvetica Neue"/>
              </a:rPr>
              <a:t>SZDMSK.72</a:t>
            </a: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sp>
        <p:nvSpPr>
          <p:cNvPr id="225" name="Shape 225"/>
          <p:cNvSpPr/>
          <p:nvPr/>
        </p:nvSpPr>
        <p:spPr>
          <a:xfrm>
            <a:off x="1343388" y="1801388"/>
            <a:ext cx="1198500" cy="3582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rPr b="1" i="1" lang="en-GB" sz="1100">
                <a:solidFill>
                  <a:srgbClr val="5D1337"/>
                </a:solidFill>
                <a:latin typeface="Helvetica Neue"/>
                <a:ea typeface="Helvetica Neue"/>
                <a:cs typeface="Helvetica Neue"/>
                <a:sym typeface="Helvetica Neue"/>
              </a:rPr>
              <a:t>SZDMSK.66</a:t>
            </a:r>
          </a:p>
          <a:p>
            <a:pPr indent="0" lvl="0" marL="0" rtl="0" algn="l">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cxnSp>
        <p:nvCxnSpPr>
          <p:cNvPr id="226" name="Shape 226"/>
          <p:cNvCxnSpPr>
            <a:stCxn id="225" idx="3"/>
            <a:endCxn id="222" idx="1"/>
          </p:cNvCxnSpPr>
          <p:nvPr/>
        </p:nvCxnSpPr>
        <p:spPr>
          <a:xfrm>
            <a:off x="2541888" y="1980488"/>
            <a:ext cx="1198500" cy="847500"/>
          </a:xfrm>
          <a:prstGeom prst="straightConnector1">
            <a:avLst/>
          </a:prstGeom>
          <a:noFill/>
          <a:ln cap="flat" cmpd="sng" w="9525">
            <a:solidFill>
              <a:schemeClr val="dk2"/>
            </a:solidFill>
            <a:prstDash val="solid"/>
            <a:round/>
            <a:headEnd len="lg" w="lg" type="none"/>
            <a:tailEnd len="lg" w="lg" type="none"/>
          </a:ln>
        </p:spPr>
      </p:cxnSp>
      <p:cxnSp>
        <p:nvCxnSpPr>
          <p:cNvPr id="227" name="Shape 227"/>
          <p:cNvCxnSpPr>
            <a:stCxn id="224" idx="3"/>
            <a:endCxn id="222" idx="1"/>
          </p:cNvCxnSpPr>
          <p:nvPr/>
        </p:nvCxnSpPr>
        <p:spPr>
          <a:xfrm>
            <a:off x="2541888" y="2712613"/>
            <a:ext cx="1198500" cy="115500"/>
          </a:xfrm>
          <a:prstGeom prst="straightConnector1">
            <a:avLst/>
          </a:prstGeom>
          <a:noFill/>
          <a:ln cap="flat" cmpd="sng" w="9525">
            <a:solidFill>
              <a:schemeClr val="dk2"/>
            </a:solidFill>
            <a:prstDash val="solid"/>
            <a:round/>
            <a:headEnd len="lg" w="lg" type="none"/>
            <a:tailEnd len="lg" w="lg" type="none"/>
          </a:ln>
        </p:spPr>
      </p:cxnSp>
      <p:cxnSp>
        <p:nvCxnSpPr>
          <p:cNvPr id="228" name="Shape 228"/>
          <p:cNvCxnSpPr>
            <a:stCxn id="229" idx="3"/>
            <a:endCxn id="222" idx="1"/>
          </p:cNvCxnSpPr>
          <p:nvPr/>
        </p:nvCxnSpPr>
        <p:spPr>
          <a:xfrm flipH="1" rot="10800000">
            <a:off x="2541888" y="2828238"/>
            <a:ext cx="1198500" cy="616500"/>
          </a:xfrm>
          <a:prstGeom prst="straightConnector1">
            <a:avLst/>
          </a:prstGeom>
          <a:noFill/>
          <a:ln cap="flat" cmpd="sng" w="9525">
            <a:solidFill>
              <a:schemeClr val="dk2"/>
            </a:solidFill>
            <a:prstDash val="solid"/>
            <a:round/>
            <a:headEnd len="lg" w="lg" type="none"/>
            <a:tailEnd len="lg" w="lg" type="none"/>
          </a:ln>
        </p:spPr>
      </p:cxnSp>
      <p:sp>
        <p:nvSpPr>
          <p:cNvPr id="230" name="Shape 230"/>
          <p:cNvSpPr/>
          <p:nvPr/>
        </p:nvSpPr>
        <p:spPr>
          <a:xfrm>
            <a:off x="1175860" y="1169600"/>
            <a:ext cx="1599900" cy="2544300"/>
          </a:xfrm>
          <a:prstGeom prst="rect">
            <a:avLst/>
          </a:prstGeom>
          <a:noFill/>
          <a:ln cap="flat" cmpd="sng" w="9525">
            <a:solidFill>
              <a:schemeClr val="dk2"/>
            </a:solidFill>
            <a:prstDash val="dash"/>
            <a:round/>
            <a:headEnd len="med" w="med" type="none"/>
            <a:tailEnd len="med" w="med" type="none"/>
          </a:ln>
        </p:spPr>
        <p:txBody>
          <a:bodyPr anchorCtr="0" anchor="t" bIns="91425" lIns="91425" rIns="91425" wrap="square" tIns="91425">
            <a:noAutofit/>
          </a:bodyPr>
          <a:lstStyle/>
          <a:p>
            <a:pPr indent="0" lvl="0" marL="0" rtl="0">
              <a:spcBef>
                <a:spcPts val="0"/>
              </a:spcBef>
              <a:buNone/>
            </a:pPr>
            <a:r>
              <a:rPr lang="en-GB"/>
              <a:t>szd:Manuscript</a:t>
            </a:r>
          </a:p>
        </p:txBody>
      </p:sp>
      <p:sp>
        <p:nvSpPr>
          <p:cNvPr id="229" name="Shape 229"/>
          <p:cNvSpPr/>
          <p:nvPr/>
        </p:nvSpPr>
        <p:spPr>
          <a:xfrm>
            <a:off x="1343388" y="3265638"/>
            <a:ext cx="1198500" cy="3582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rPr b="1" i="1" lang="en-GB" sz="1100">
                <a:solidFill>
                  <a:srgbClr val="5D1337"/>
                </a:solidFill>
                <a:latin typeface="Helvetica Neue"/>
                <a:ea typeface="Helvetica Neue"/>
                <a:cs typeface="Helvetica Neue"/>
                <a:sym typeface="Helvetica Neue"/>
              </a:rPr>
              <a:t>SZDMSK.60</a:t>
            </a: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sp>
        <p:nvSpPr>
          <p:cNvPr id="231" name="Shape 231"/>
          <p:cNvSpPr/>
          <p:nvPr/>
        </p:nvSpPr>
        <p:spPr>
          <a:xfrm>
            <a:off x="3740388" y="1295288"/>
            <a:ext cx="1674000" cy="5061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l">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i="1" sz="1200">
              <a:solidFill>
                <a:srgbClr val="5D1337"/>
              </a:solidFill>
              <a:latin typeface="Helvetica Neue"/>
              <a:ea typeface="Helvetica Neue"/>
              <a:cs typeface="Helvetica Neue"/>
              <a:sym typeface="Helvetica Neue"/>
            </a:endParaRPr>
          </a:p>
          <a:p>
            <a:pPr indent="0" lvl="0" marL="0" rtl="0" algn="ctr">
              <a:spcBef>
                <a:spcPts val="0"/>
              </a:spcBef>
              <a:buNone/>
            </a:pPr>
            <a:r>
              <a:rPr b="1" i="1" lang="en-GB" sz="1200">
                <a:solidFill>
                  <a:srgbClr val="5D1337"/>
                </a:solidFill>
                <a:latin typeface="Helvetica Neue"/>
                <a:ea typeface="Helvetica Neue"/>
                <a:cs typeface="Helvetica Neue"/>
                <a:sym typeface="Helvetica Neue"/>
              </a:rPr>
              <a:t>gndo:Work</a:t>
            </a:r>
          </a:p>
          <a:p>
            <a:pPr indent="-69850" lvl="0" marL="0" rtl="0" algn="ctr">
              <a:spcBef>
                <a:spcPts val="0"/>
              </a:spcBef>
              <a:buClr>
                <a:schemeClr val="dk1"/>
              </a:buClr>
              <a:buSzPts val="1100"/>
              <a:buFont typeface="Arial"/>
              <a:buNone/>
            </a:pPr>
            <a:r>
              <a:rPr lang="en-GB" sz="1000">
                <a:solidFill>
                  <a:schemeClr val="dk1"/>
                </a:solidFill>
              </a:rPr>
              <a:t>gnd:1024274039</a:t>
            </a:r>
          </a:p>
          <a:p>
            <a:pPr indent="0" lvl="0" marL="0" rtl="0" algn="ctr">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sp>
        <p:nvSpPr>
          <p:cNvPr id="232" name="Shape 232"/>
          <p:cNvSpPr/>
          <p:nvPr/>
        </p:nvSpPr>
        <p:spPr>
          <a:xfrm>
            <a:off x="1479063" y="4381513"/>
            <a:ext cx="1198500" cy="3582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rPr b="1" i="1" lang="en-GB" sz="1100">
                <a:solidFill>
                  <a:srgbClr val="5D1337"/>
                </a:solidFill>
                <a:latin typeface="Helvetica Neue"/>
                <a:ea typeface="Helvetica Neue"/>
                <a:cs typeface="Helvetica Neue"/>
                <a:sym typeface="Helvetica Neue"/>
              </a:rPr>
              <a:t>SZDLEB.300</a:t>
            </a:r>
          </a:p>
          <a:p>
            <a:pPr indent="0" lvl="0" marL="0" rtl="0" algn="l">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cxnSp>
        <p:nvCxnSpPr>
          <p:cNvPr id="233" name="Shape 233"/>
          <p:cNvCxnSpPr>
            <a:stCxn id="232" idx="0"/>
            <a:endCxn id="222" idx="2"/>
          </p:cNvCxnSpPr>
          <p:nvPr/>
        </p:nvCxnSpPr>
        <p:spPr>
          <a:xfrm flipH="1" rot="10800000">
            <a:off x="2078313" y="3160513"/>
            <a:ext cx="2499000" cy="1221000"/>
          </a:xfrm>
          <a:prstGeom prst="straightConnector1">
            <a:avLst/>
          </a:prstGeom>
          <a:noFill/>
          <a:ln cap="flat" cmpd="sng" w="9525">
            <a:solidFill>
              <a:schemeClr val="dk2"/>
            </a:solidFill>
            <a:prstDash val="solid"/>
            <a:round/>
            <a:headEnd len="lg" w="lg" type="none"/>
            <a:tailEnd len="lg" w="lg" type="none"/>
          </a:ln>
        </p:spPr>
      </p:cxnSp>
      <p:sp>
        <p:nvSpPr>
          <p:cNvPr id="234" name="Shape 234"/>
          <p:cNvSpPr/>
          <p:nvPr/>
        </p:nvSpPr>
        <p:spPr>
          <a:xfrm>
            <a:off x="2872738" y="4381513"/>
            <a:ext cx="1198500" cy="3582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rPr b="1" i="1" lang="en-GB" sz="1100">
                <a:solidFill>
                  <a:srgbClr val="5D1337"/>
                </a:solidFill>
                <a:latin typeface="Helvetica Neue"/>
                <a:ea typeface="Helvetica Neue"/>
                <a:cs typeface="Helvetica Neue"/>
                <a:sym typeface="Helvetica Neue"/>
              </a:rPr>
              <a:t>SZDLEB.411</a:t>
            </a:r>
          </a:p>
          <a:p>
            <a:pPr indent="0" lvl="0" marL="0" rtl="0" algn="l">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cxnSp>
        <p:nvCxnSpPr>
          <p:cNvPr id="235" name="Shape 235"/>
          <p:cNvCxnSpPr>
            <a:stCxn id="234" idx="0"/>
            <a:endCxn id="222" idx="2"/>
          </p:cNvCxnSpPr>
          <p:nvPr/>
        </p:nvCxnSpPr>
        <p:spPr>
          <a:xfrm flipH="1" rot="10800000">
            <a:off x="3471988" y="3160513"/>
            <a:ext cx="1105500" cy="1221000"/>
          </a:xfrm>
          <a:prstGeom prst="straightConnector1">
            <a:avLst/>
          </a:prstGeom>
          <a:noFill/>
          <a:ln cap="flat" cmpd="sng" w="9525">
            <a:solidFill>
              <a:schemeClr val="dk2"/>
            </a:solidFill>
            <a:prstDash val="solid"/>
            <a:round/>
            <a:headEnd len="lg" w="lg" type="none"/>
            <a:tailEnd len="lg" w="lg" type="none"/>
          </a:ln>
        </p:spPr>
      </p:cxnSp>
      <p:sp>
        <p:nvSpPr>
          <p:cNvPr id="236" name="Shape 236"/>
          <p:cNvSpPr/>
          <p:nvPr/>
        </p:nvSpPr>
        <p:spPr>
          <a:xfrm>
            <a:off x="4325163" y="4381513"/>
            <a:ext cx="1198500" cy="3582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rPr b="1" i="1" lang="en-GB" sz="1100">
                <a:solidFill>
                  <a:srgbClr val="5D1337"/>
                </a:solidFill>
                <a:latin typeface="Helvetica Neue"/>
                <a:ea typeface="Helvetica Neue"/>
                <a:cs typeface="Helvetica Neue"/>
                <a:sym typeface="Helvetica Neue"/>
              </a:rPr>
              <a:t>SZDAUT.23</a:t>
            </a:r>
          </a:p>
          <a:p>
            <a:pPr indent="0" lvl="0" marL="0" rtl="0" algn="l">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sp>
        <p:nvSpPr>
          <p:cNvPr id="237" name="Shape 237"/>
          <p:cNvSpPr/>
          <p:nvPr/>
        </p:nvSpPr>
        <p:spPr>
          <a:xfrm>
            <a:off x="5660088" y="4381513"/>
            <a:ext cx="1198500" cy="3582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rPr b="1" i="1" lang="en-GB" sz="1100">
                <a:solidFill>
                  <a:srgbClr val="5D1337"/>
                </a:solidFill>
                <a:latin typeface="Helvetica Neue"/>
                <a:ea typeface="Helvetica Neue"/>
                <a:cs typeface="Helvetica Neue"/>
                <a:sym typeface="Helvetica Neue"/>
              </a:rPr>
              <a:t>SZDAUT.102</a:t>
            </a:r>
          </a:p>
          <a:p>
            <a:pPr indent="0" lvl="0" marL="0" rtl="0" algn="l">
              <a:spcBef>
                <a:spcPts val="0"/>
              </a:spcBef>
              <a:buNone/>
            </a:pPr>
            <a:r>
              <a:t/>
            </a:r>
            <a:endParaRPr b="1" i="1" sz="1100">
              <a:solidFill>
                <a:srgbClr val="5D1337"/>
              </a:solidFill>
              <a:latin typeface="Helvetica Neue"/>
              <a:ea typeface="Helvetica Neue"/>
              <a:cs typeface="Helvetica Neue"/>
              <a:sym typeface="Helvetica Neue"/>
            </a:endParaRP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cxnSp>
        <p:nvCxnSpPr>
          <p:cNvPr id="238" name="Shape 238"/>
          <p:cNvCxnSpPr>
            <a:stCxn id="236" idx="0"/>
            <a:endCxn id="222" idx="2"/>
          </p:cNvCxnSpPr>
          <p:nvPr/>
        </p:nvCxnSpPr>
        <p:spPr>
          <a:xfrm rot="10800000">
            <a:off x="4577313" y="3160513"/>
            <a:ext cx="347100" cy="1221000"/>
          </a:xfrm>
          <a:prstGeom prst="straightConnector1">
            <a:avLst/>
          </a:prstGeom>
          <a:noFill/>
          <a:ln cap="flat" cmpd="sng" w="9525">
            <a:solidFill>
              <a:schemeClr val="dk2"/>
            </a:solidFill>
            <a:prstDash val="solid"/>
            <a:round/>
            <a:headEnd len="lg" w="lg" type="none"/>
            <a:tailEnd len="lg" w="lg" type="none"/>
          </a:ln>
        </p:spPr>
      </p:cxnSp>
      <p:cxnSp>
        <p:nvCxnSpPr>
          <p:cNvPr id="239" name="Shape 239"/>
          <p:cNvCxnSpPr>
            <a:stCxn id="237" idx="0"/>
            <a:endCxn id="222" idx="2"/>
          </p:cNvCxnSpPr>
          <p:nvPr/>
        </p:nvCxnSpPr>
        <p:spPr>
          <a:xfrm rot="10800000">
            <a:off x="4577538" y="3160513"/>
            <a:ext cx="1681800" cy="1221000"/>
          </a:xfrm>
          <a:prstGeom prst="straightConnector1">
            <a:avLst/>
          </a:prstGeom>
          <a:noFill/>
          <a:ln cap="flat" cmpd="sng" w="9525">
            <a:solidFill>
              <a:schemeClr val="dk2"/>
            </a:solidFill>
            <a:prstDash val="solid"/>
            <a:round/>
            <a:headEnd len="lg" w="lg" type="none"/>
            <a:tailEnd len="lg" w="lg" type="none"/>
          </a:ln>
        </p:spPr>
      </p:cxnSp>
      <p:cxnSp>
        <p:nvCxnSpPr>
          <p:cNvPr id="240" name="Shape 240"/>
          <p:cNvCxnSpPr>
            <a:stCxn id="223" idx="1"/>
            <a:endCxn id="222" idx="3"/>
          </p:cNvCxnSpPr>
          <p:nvPr/>
        </p:nvCxnSpPr>
        <p:spPr>
          <a:xfrm flipH="1">
            <a:off x="5414513" y="2306563"/>
            <a:ext cx="1746000" cy="521700"/>
          </a:xfrm>
          <a:prstGeom prst="straightConnector1">
            <a:avLst/>
          </a:prstGeom>
          <a:noFill/>
          <a:ln cap="flat" cmpd="sng" w="9525">
            <a:solidFill>
              <a:schemeClr val="dk2"/>
            </a:solidFill>
            <a:prstDash val="solid"/>
            <a:round/>
            <a:headEnd len="lg" w="lg" type="none"/>
            <a:tailEnd len="lg" w="lg" type="none"/>
          </a:ln>
        </p:spPr>
      </p:cxnSp>
      <p:cxnSp>
        <p:nvCxnSpPr>
          <p:cNvPr id="241" name="Shape 241"/>
          <p:cNvCxnSpPr>
            <a:stCxn id="231" idx="2"/>
            <a:endCxn id="222" idx="0"/>
          </p:cNvCxnSpPr>
          <p:nvPr/>
        </p:nvCxnSpPr>
        <p:spPr>
          <a:xfrm>
            <a:off x="4577388" y="1801388"/>
            <a:ext cx="0" cy="694200"/>
          </a:xfrm>
          <a:prstGeom prst="straightConnector1">
            <a:avLst/>
          </a:prstGeom>
          <a:noFill/>
          <a:ln cap="flat" cmpd="sng" w="9525">
            <a:solidFill>
              <a:schemeClr val="dk2"/>
            </a:solidFill>
            <a:prstDash val="solid"/>
            <a:round/>
            <a:headEnd len="lg" w="lg" type="none"/>
            <a:tailEnd len="lg" w="lg" type="none"/>
          </a:ln>
        </p:spPr>
      </p:cxnSp>
      <p:sp>
        <p:nvSpPr>
          <p:cNvPr id="242" name="Shape 242"/>
          <p:cNvSpPr/>
          <p:nvPr/>
        </p:nvSpPr>
        <p:spPr>
          <a:xfrm>
            <a:off x="298663" y="1202850"/>
            <a:ext cx="877200" cy="402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GB"/>
              <a:t>GNDO</a:t>
            </a:r>
          </a:p>
        </p:txBody>
      </p:sp>
      <p:sp>
        <p:nvSpPr>
          <p:cNvPr id="243" name="Shape 243"/>
          <p:cNvSpPr/>
          <p:nvPr/>
        </p:nvSpPr>
        <p:spPr>
          <a:xfrm>
            <a:off x="2872738" y="1347338"/>
            <a:ext cx="877200" cy="402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GB"/>
              <a:t>FRBR</a:t>
            </a:r>
          </a:p>
        </p:txBody>
      </p:sp>
      <p:sp>
        <p:nvSpPr>
          <p:cNvPr id="244" name="Shape 244"/>
          <p:cNvSpPr/>
          <p:nvPr/>
        </p:nvSpPr>
        <p:spPr>
          <a:xfrm>
            <a:off x="298663" y="3997775"/>
            <a:ext cx="877200" cy="402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GB"/>
              <a:t>CIDOC</a:t>
            </a:r>
          </a:p>
        </p:txBody>
      </p:sp>
      <p:sp>
        <p:nvSpPr>
          <p:cNvPr id="245" name="Shape 245"/>
          <p:cNvSpPr/>
          <p:nvPr/>
        </p:nvSpPr>
        <p:spPr>
          <a:xfrm>
            <a:off x="5343438" y="1779488"/>
            <a:ext cx="877200" cy="402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GB"/>
              <a:t>FOAF</a:t>
            </a:r>
          </a:p>
        </p:txBody>
      </p:sp>
      <p:sp>
        <p:nvSpPr>
          <p:cNvPr id="246" name="Shape 24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GB"/>
              <a:t>RDFs: Nachlassrekonstruktion</a:t>
            </a:r>
          </a:p>
        </p:txBody>
      </p:sp>
      <p:sp>
        <p:nvSpPr>
          <p:cNvPr id="247" name="Shape 247"/>
          <p:cNvSpPr/>
          <p:nvPr/>
        </p:nvSpPr>
        <p:spPr>
          <a:xfrm>
            <a:off x="7160513" y="3067488"/>
            <a:ext cx="1501200" cy="4539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a:p>
            <a:pPr indent="0" lvl="0" marL="0" rtl="0" algn="ctr">
              <a:spcBef>
                <a:spcPts val="0"/>
              </a:spcBef>
              <a:buNone/>
            </a:pPr>
            <a:r>
              <a:rPr b="1" lang="en-GB" sz="1100">
                <a:solidFill>
                  <a:srgbClr val="5D1337"/>
                </a:solidFill>
                <a:latin typeface="Helvetica Neue"/>
                <a:ea typeface="Helvetica Neue"/>
                <a:cs typeface="Helvetica Neue"/>
                <a:sym typeface="Helvetica Neue"/>
              </a:rPr>
              <a:t>SZDPER.56</a:t>
            </a:r>
          </a:p>
          <a:p>
            <a:pPr indent="0" lvl="0" marL="0" rtl="0" algn="ctr">
              <a:spcBef>
                <a:spcPts val="0"/>
              </a:spcBef>
              <a:buNone/>
            </a:pPr>
            <a:r>
              <a:rPr b="1" i="1" lang="en-GB" sz="1100">
                <a:solidFill>
                  <a:srgbClr val="5D1337"/>
                </a:solidFill>
                <a:latin typeface="Helvetica Neue"/>
                <a:ea typeface="Helvetica Neue"/>
                <a:cs typeface="Helvetica Neue"/>
                <a:sym typeface="Helvetica Neue"/>
              </a:rPr>
              <a:t>Jean-Syilain Billy</a:t>
            </a:r>
          </a:p>
          <a:p>
            <a:pPr indent="0" lvl="0" marL="0" rtl="0" algn="ctr">
              <a:spcBef>
                <a:spcPts val="0"/>
              </a:spcBef>
              <a:buNone/>
            </a:pPr>
            <a:r>
              <a:t/>
            </a:r>
            <a:endParaRPr b="1" sz="1100">
              <a:solidFill>
                <a:srgbClr val="5D1337"/>
              </a:solidFill>
              <a:latin typeface="Helvetica Neue"/>
              <a:ea typeface="Helvetica Neue"/>
              <a:cs typeface="Helvetica Neue"/>
              <a:sym typeface="Helvetica Neue"/>
            </a:endParaRPr>
          </a:p>
        </p:txBody>
      </p:sp>
      <p:cxnSp>
        <p:nvCxnSpPr>
          <p:cNvPr id="248" name="Shape 248"/>
          <p:cNvCxnSpPr>
            <a:stCxn id="236" idx="0"/>
          </p:cNvCxnSpPr>
          <p:nvPr/>
        </p:nvCxnSpPr>
        <p:spPr>
          <a:xfrm flipH="1" rot="10800000">
            <a:off x="4924413" y="3312013"/>
            <a:ext cx="2254500" cy="1069500"/>
          </a:xfrm>
          <a:prstGeom prst="straightConnector1">
            <a:avLst/>
          </a:prstGeom>
          <a:noFill/>
          <a:ln cap="flat" cmpd="sng" w="9525">
            <a:solidFill>
              <a:schemeClr val="dk2"/>
            </a:solidFill>
            <a:prstDash val="solid"/>
            <a:round/>
            <a:headEnd len="lg" w="lg" type="none"/>
            <a:tailEnd len="lg" w="lg" type="none"/>
          </a:ln>
        </p:spPr>
      </p:cxnSp>
      <p:cxnSp>
        <p:nvCxnSpPr>
          <p:cNvPr id="249" name="Shape 249"/>
          <p:cNvCxnSpPr>
            <a:stCxn id="223" idx="2"/>
            <a:endCxn id="247" idx="0"/>
          </p:cNvCxnSpPr>
          <p:nvPr/>
        </p:nvCxnSpPr>
        <p:spPr>
          <a:xfrm>
            <a:off x="7911113" y="2533513"/>
            <a:ext cx="0" cy="534000"/>
          </a:xfrm>
          <a:prstGeom prst="straightConnector1">
            <a:avLst/>
          </a:prstGeom>
          <a:noFill/>
          <a:ln cap="flat" cmpd="sng" w="9525">
            <a:solidFill>
              <a:schemeClr val="dk2"/>
            </a:solidFill>
            <a:prstDash val="solid"/>
            <a:round/>
            <a:headEnd len="lg" w="lg" type="none"/>
            <a:tailEnd len="lg" w="lg" type="none"/>
          </a:ln>
        </p:spPr>
      </p:cxnSp>
      <p:pic>
        <p:nvPicPr>
          <p:cNvPr id="250" name="Shape 250"/>
          <p:cNvPicPr preferRelativeResize="0"/>
          <p:nvPr/>
        </p:nvPicPr>
        <p:blipFill>
          <a:blip r:embed="rId3">
            <a:alphaModFix/>
          </a:blip>
          <a:stretch>
            <a:fillRect/>
          </a:stretch>
        </p:blipFill>
        <p:spPr>
          <a:xfrm>
            <a:off x="7844105" y="3870059"/>
            <a:ext cx="983500" cy="9754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GB"/>
              <a:t>Zusammenfassung</a:t>
            </a:r>
          </a:p>
        </p:txBody>
      </p:sp>
      <p:sp>
        <p:nvSpPr>
          <p:cNvPr id="256" name="Shape 25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a:lnSpc>
                <a:spcPct val="150000"/>
              </a:lnSpc>
              <a:spcBef>
                <a:spcPts val="0"/>
              </a:spcBef>
              <a:spcAft>
                <a:spcPts val="0"/>
              </a:spcAft>
              <a:buSzPts val="1800"/>
              <a:buChar char="●"/>
            </a:pPr>
            <a:r>
              <a:rPr b="1" lang="en-GB"/>
              <a:t>Zentrale virtuelle Plattform</a:t>
            </a:r>
            <a:r>
              <a:rPr lang="en-GB"/>
              <a:t> für Nachlass</a:t>
            </a:r>
          </a:p>
          <a:p>
            <a:pPr indent="-342900" lvl="0" marL="457200" rtl="0">
              <a:lnSpc>
                <a:spcPct val="150000"/>
              </a:lnSpc>
              <a:spcBef>
                <a:spcPts val="0"/>
              </a:spcBef>
              <a:spcAft>
                <a:spcPts val="0"/>
              </a:spcAft>
              <a:buSzPts val="1800"/>
              <a:buChar char="●"/>
            </a:pPr>
            <a:r>
              <a:rPr lang="en-GB"/>
              <a:t>Weg: </a:t>
            </a:r>
            <a:r>
              <a:rPr b="1" lang="en-GB">
                <a:solidFill>
                  <a:schemeClr val="dk1"/>
                </a:solidFill>
              </a:rPr>
              <a:t>TEI</a:t>
            </a:r>
            <a:r>
              <a:rPr lang="en-GB">
                <a:solidFill>
                  <a:schemeClr val="dk1"/>
                </a:solidFill>
              </a:rPr>
              <a:t> → </a:t>
            </a:r>
            <a:r>
              <a:rPr b="1" lang="en-GB">
                <a:solidFill>
                  <a:schemeClr val="dk1"/>
                </a:solidFill>
              </a:rPr>
              <a:t>RDF</a:t>
            </a:r>
            <a:r>
              <a:rPr lang="en-GB">
                <a:solidFill>
                  <a:schemeClr val="dk1"/>
                </a:solidFill>
              </a:rPr>
              <a:t>, </a:t>
            </a:r>
            <a:r>
              <a:rPr b="1" lang="en-GB">
                <a:solidFill>
                  <a:schemeClr val="dk1"/>
                </a:solidFill>
              </a:rPr>
              <a:t>RDFs</a:t>
            </a:r>
          </a:p>
          <a:p>
            <a:pPr indent="-342900" lvl="0" marL="457200" rtl="0">
              <a:lnSpc>
                <a:spcPct val="150000"/>
              </a:lnSpc>
              <a:spcBef>
                <a:spcPts val="0"/>
              </a:spcBef>
              <a:spcAft>
                <a:spcPts val="0"/>
              </a:spcAft>
              <a:buSzPts val="1800"/>
              <a:buChar char="●"/>
            </a:pPr>
            <a:r>
              <a:rPr lang="en-GB">
                <a:solidFill>
                  <a:schemeClr val="dk1"/>
                </a:solidFill>
              </a:rPr>
              <a:t>Individualität, Komplexität vs. Interoperabilität</a:t>
            </a:r>
          </a:p>
          <a:p>
            <a:pPr indent="-342900" lvl="0" marL="457200" rtl="0">
              <a:lnSpc>
                <a:spcPct val="150000"/>
              </a:lnSpc>
              <a:spcBef>
                <a:spcPts val="0"/>
              </a:spcBef>
              <a:spcAft>
                <a:spcPts val="0"/>
              </a:spcAft>
              <a:buSzPts val="1800"/>
              <a:buChar char="●"/>
            </a:pPr>
            <a:r>
              <a:rPr b="1" lang="en-GB"/>
              <a:t>Domänenspezifisches Datenmodell</a:t>
            </a:r>
            <a:r>
              <a:rPr lang="en-GB"/>
              <a:t> + </a:t>
            </a:r>
            <a:r>
              <a:rPr b="1" lang="en-GB"/>
              <a:t>Top-Level Ontologies</a:t>
            </a:r>
          </a:p>
          <a:p>
            <a:pPr indent="-342900" lvl="0" marL="457200" rtl="0">
              <a:lnSpc>
                <a:spcPct val="150000"/>
              </a:lnSpc>
              <a:spcBef>
                <a:spcPts val="0"/>
              </a:spcBef>
              <a:spcAft>
                <a:spcPts val="0"/>
              </a:spcAft>
              <a:buSzPts val="1800"/>
              <a:buChar char="●"/>
            </a:pPr>
            <a:r>
              <a:rPr lang="en-GB"/>
              <a:t>Ausblick</a:t>
            </a:r>
            <a:r>
              <a:rPr lang="en-GB"/>
              <a:t>:</a:t>
            </a:r>
          </a:p>
          <a:p>
            <a:pPr indent="-342900" lvl="1" marL="914400" rtl="0">
              <a:lnSpc>
                <a:spcPct val="150000"/>
              </a:lnSpc>
              <a:spcBef>
                <a:spcPts val="0"/>
              </a:spcBef>
              <a:spcAft>
                <a:spcPts val="0"/>
              </a:spcAft>
              <a:buSzPts val="1800"/>
              <a:buChar char="○"/>
            </a:pPr>
            <a:r>
              <a:rPr lang="en-GB" sz="1800"/>
              <a:t>Lebensdokumente, Korrespondenzen</a:t>
            </a:r>
          </a:p>
          <a:p>
            <a:pPr indent="-342900" lvl="1" marL="914400" rtl="0">
              <a:lnSpc>
                <a:spcPct val="150000"/>
              </a:lnSpc>
              <a:spcBef>
                <a:spcPts val="0"/>
              </a:spcBef>
              <a:spcAft>
                <a:spcPts val="0"/>
              </a:spcAft>
              <a:buSzPts val="1800"/>
              <a:buChar char="○"/>
            </a:pPr>
            <a:r>
              <a:rPr b="1" lang="en-GB" sz="1800"/>
              <a:t>‘Digitalisierung’ der RNA?</a:t>
            </a:r>
            <a:r>
              <a:rPr lang="en-GB" sz="1800"/>
              <a:t> → SKOS</a:t>
            </a:r>
          </a:p>
          <a:p>
            <a:pPr indent="-317500" lvl="1" marL="914400" rtl="0">
              <a:lnSpc>
                <a:spcPct val="150000"/>
              </a:lnSpc>
              <a:spcBef>
                <a:spcPts val="0"/>
              </a:spcBef>
              <a:buSzPts val="1400"/>
              <a:buChar char="○"/>
            </a:pPr>
            <a:r>
              <a:rPr b="1" lang="en-GB" sz="1800"/>
              <a:t>Nachlass-Ontologie?</a:t>
            </a:r>
            <a:br>
              <a:rPr lang="en-GB"/>
            </a:br>
            <a:r>
              <a:rPr lang="en-GB"/>
              <a:t>	</a:t>
            </a:r>
          </a:p>
        </p:txBody>
      </p:sp>
      <p:pic>
        <p:nvPicPr>
          <p:cNvPr id="257" name="Shape 257"/>
          <p:cNvPicPr preferRelativeResize="0"/>
          <p:nvPr/>
        </p:nvPicPr>
        <p:blipFill>
          <a:blip r:embed="rId3">
            <a:alphaModFix/>
          </a:blip>
          <a:stretch>
            <a:fillRect/>
          </a:stretch>
        </p:blipFill>
        <p:spPr>
          <a:xfrm>
            <a:off x="7848800" y="3848178"/>
            <a:ext cx="983500" cy="9874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id="262" name="Shape 262"/>
          <p:cNvPicPr preferRelativeResize="0"/>
          <p:nvPr/>
        </p:nvPicPr>
        <p:blipFill>
          <a:blip r:embed="rId3">
            <a:alphaModFix/>
          </a:blip>
          <a:stretch>
            <a:fillRect/>
          </a:stretch>
        </p:blipFill>
        <p:spPr>
          <a:xfrm>
            <a:off x="218525" y="944600"/>
            <a:ext cx="4955030" cy="3105578"/>
          </a:xfrm>
          <a:prstGeom prst="rect">
            <a:avLst/>
          </a:prstGeom>
          <a:noFill/>
          <a:ln>
            <a:noFill/>
          </a:ln>
        </p:spPr>
      </p:pic>
      <p:sp>
        <p:nvSpPr>
          <p:cNvPr id="263" name="Shape 263"/>
          <p:cNvSpPr txBox="1"/>
          <p:nvPr>
            <p:ph type="title"/>
          </p:nvPr>
        </p:nvSpPr>
        <p:spPr>
          <a:xfrm>
            <a:off x="4238275" y="2150850"/>
            <a:ext cx="4278600" cy="841800"/>
          </a:xfrm>
          <a:prstGeom prst="rect">
            <a:avLst/>
          </a:prstGeom>
        </p:spPr>
        <p:txBody>
          <a:bodyPr anchorCtr="0" anchor="ctr" bIns="91425" lIns="91425" rIns="91425" wrap="square" tIns="91425">
            <a:noAutofit/>
          </a:bodyPr>
          <a:lstStyle/>
          <a:p>
            <a:pPr indent="0" lvl="0" marL="0">
              <a:spcBef>
                <a:spcPts val="0"/>
              </a:spcBef>
              <a:buNone/>
            </a:pPr>
            <a:r>
              <a:rPr lang="en-GB"/>
              <a:t>Vielen Dank!</a:t>
            </a:r>
          </a:p>
        </p:txBody>
      </p:sp>
      <p:pic>
        <p:nvPicPr>
          <p:cNvPr id="264" name="Shape 264"/>
          <p:cNvPicPr preferRelativeResize="0"/>
          <p:nvPr/>
        </p:nvPicPr>
        <p:blipFill>
          <a:blip r:embed="rId4">
            <a:alphaModFix/>
          </a:blip>
          <a:stretch>
            <a:fillRect/>
          </a:stretch>
        </p:blipFill>
        <p:spPr>
          <a:xfrm>
            <a:off x="7868693" y="3864050"/>
            <a:ext cx="943700" cy="98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390150"/>
            <a:ext cx="8520600" cy="572700"/>
          </a:xfrm>
          <a:prstGeom prst="rect">
            <a:avLst/>
          </a:prstGeom>
        </p:spPr>
        <p:txBody>
          <a:bodyPr anchorCtr="0" anchor="t" bIns="91425" lIns="91425" rIns="91425" wrap="square" tIns="91425">
            <a:noAutofit/>
          </a:bodyPr>
          <a:lstStyle/>
          <a:p>
            <a:pPr indent="0" lvl="0" marL="0">
              <a:spcBef>
                <a:spcPts val="0"/>
              </a:spcBef>
              <a:buNone/>
            </a:pPr>
            <a:r>
              <a:rPr lang="en-GB"/>
              <a:t>Referenzen</a:t>
            </a:r>
          </a:p>
        </p:txBody>
      </p:sp>
      <p:sp>
        <p:nvSpPr>
          <p:cNvPr id="270" name="Shape 27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98450" lvl="0" marL="457200" rtl="0">
              <a:lnSpc>
                <a:spcPct val="100000"/>
              </a:lnSpc>
              <a:spcBef>
                <a:spcPts val="0"/>
              </a:spcBef>
              <a:spcAft>
                <a:spcPts val="0"/>
              </a:spcAft>
              <a:buClr>
                <a:srgbClr val="222222"/>
              </a:buClr>
              <a:buSzPts val="1100"/>
              <a:buChar char="●"/>
            </a:pPr>
            <a:r>
              <a:rPr lang="en-GB" sz="1100">
                <a:solidFill>
                  <a:srgbClr val="222222"/>
                </a:solidFill>
              </a:rPr>
              <a:t>ADDIS, Mark; BROCK, Steen; PICHLER, Alois. Contributions to a Conceptual Ontology for Wittgenstein. Wittgenstein Studien. Neue Folge, 2015, p.257-276.</a:t>
            </a:r>
          </a:p>
          <a:p>
            <a:pPr indent="-298450" lvl="0" marL="457200" rtl="0">
              <a:lnSpc>
                <a:spcPct val="100000"/>
              </a:lnSpc>
              <a:spcBef>
                <a:spcPts val="0"/>
              </a:spcBef>
              <a:spcAft>
                <a:spcPts val="0"/>
              </a:spcAft>
              <a:buClr>
                <a:srgbClr val="222222"/>
              </a:buClr>
              <a:buSzPts val="1100"/>
              <a:buChar char="●"/>
            </a:pPr>
            <a:r>
              <a:rPr lang="en-GB" sz="1100">
                <a:solidFill>
                  <a:srgbClr val="222222"/>
                </a:solidFill>
              </a:rPr>
              <a:t>DEODATO, Joseph. Becoming responsible mediators: the application of postmodern perspectives to archival arrangement &amp; description. Progressive Librarian, 2006.</a:t>
            </a:r>
          </a:p>
          <a:p>
            <a:pPr indent="-298450" lvl="0" marL="457200" rtl="0">
              <a:lnSpc>
                <a:spcPct val="100000"/>
              </a:lnSpc>
              <a:spcBef>
                <a:spcPts val="0"/>
              </a:spcBef>
              <a:spcAft>
                <a:spcPts val="0"/>
              </a:spcAft>
              <a:buClr>
                <a:srgbClr val="222222"/>
              </a:buClr>
              <a:buSzPts val="1100"/>
              <a:buChar char="●"/>
            </a:pPr>
            <a:r>
              <a:rPr lang="en-GB" sz="1100">
                <a:solidFill>
                  <a:srgbClr val="222222"/>
                </a:solidFill>
              </a:rPr>
              <a:t>HIGGINS Sahra. Data modelling for analysis, discovery and retrieval. In: FOSTER, Allen; RAFFERTY, Pauline (Hg.). Managing Digital Cultural Objects: Analysis, Discovery and Retrieval. Facet Publishing, 2016.</a:t>
            </a:r>
          </a:p>
          <a:p>
            <a:pPr indent="-298450" lvl="0" marL="457200" rtl="0">
              <a:lnSpc>
                <a:spcPct val="100000"/>
              </a:lnSpc>
              <a:spcBef>
                <a:spcPts val="0"/>
              </a:spcBef>
              <a:spcAft>
                <a:spcPts val="0"/>
              </a:spcAft>
              <a:buClr>
                <a:srgbClr val="222222"/>
              </a:buClr>
              <a:buSzPts val="1100"/>
              <a:buChar char="●"/>
            </a:pPr>
            <a:r>
              <a:rPr lang="en-GB" sz="1100">
                <a:solidFill>
                  <a:srgbClr val="222222"/>
                </a:solidFill>
              </a:rPr>
              <a:t>HOBBS, Catherine. The character of personal archives: Reflections on the value of records of individuals. Archivaria, 2001.</a:t>
            </a:r>
          </a:p>
          <a:p>
            <a:pPr indent="-298450" lvl="0" marL="457200" rtl="0">
              <a:lnSpc>
                <a:spcPct val="100000"/>
              </a:lnSpc>
              <a:spcBef>
                <a:spcPts val="0"/>
              </a:spcBef>
              <a:spcAft>
                <a:spcPts val="0"/>
              </a:spcAft>
              <a:buClr>
                <a:srgbClr val="222222"/>
              </a:buClr>
              <a:buSzPts val="1100"/>
              <a:buChar char="●"/>
            </a:pPr>
            <a:r>
              <a:rPr lang="en-GB" sz="1100">
                <a:solidFill>
                  <a:srgbClr val="222222"/>
                </a:solidFill>
              </a:rPr>
              <a:t>MÁCHA, Jakub; FALCH, Rune; PICHLER, Alois. Overlapping and Competing Ontologies in Digital Humanities. In: DH-CASE 2013 Conference Proceedings. New York: ACM International Conference Proceedings Series, doi: 10.1145/2517978.2517984, 2013.</a:t>
            </a:r>
          </a:p>
          <a:p>
            <a:pPr indent="-298450" lvl="0" marL="457200" rtl="0">
              <a:lnSpc>
                <a:spcPct val="100000"/>
              </a:lnSpc>
              <a:spcBef>
                <a:spcPts val="0"/>
              </a:spcBef>
              <a:spcAft>
                <a:spcPts val="0"/>
              </a:spcAft>
              <a:buClr>
                <a:srgbClr val="222222"/>
              </a:buClr>
              <a:buSzPts val="1100"/>
              <a:buChar char="●"/>
            </a:pPr>
            <a:r>
              <a:rPr lang="en-GB" sz="1100">
                <a:solidFill>
                  <a:srgbClr val="222222"/>
                </a:solidFill>
              </a:rPr>
              <a:t>MATUSCHEK, Oliver; ZWEIG, Stefan. Ich kenne den Zauber der Schrift: Katalog und Geschichte der Autographensammlung Stefan Zweig: mit kommentiertem Abdruck von Stefan Zweigs Aufsätzen über das Sammeln von Handschriften. Inlibris, 2005.</a:t>
            </a:r>
          </a:p>
          <a:p>
            <a:pPr indent="-298450" lvl="0" marL="457200" rtl="0">
              <a:lnSpc>
                <a:spcPct val="100000"/>
              </a:lnSpc>
              <a:spcBef>
                <a:spcPts val="0"/>
              </a:spcBef>
              <a:spcAft>
                <a:spcPts val="0"/>
              </a:spcAft>
              <a:buClr>
                <a:srgbClr val="222222"/>
              </a:buClr>
              <a:buSzPts val="1100"/>
              <a:buChar char="●"/>
            </a:pPr>
            <a:r>
              <a:rPr lang="en-GB" sz="1100">
                <a:solidFill>
                  <a:srgbClr val="222222"/>
                </a:solidFill>
              </a:rPr>
              <a:t>PETER, Sven; WÜBBENA, Thorsten. "Datenvisualisierung in den Geisteswissenschaften": ein Laborbericht als Tagungsprolog. 2016.</a:t>
            </a:r>
          </a:p>
          <a:p>
            <a:pPr indent="-298450" lvl="0" marL="457200" rtl="0">
              <a:lnSpc>
                <a:spcPct val="100000"/>
              </a:lnSpc>
              <a:spcBef>
                <a:spcPts val="0"/>
              </a:spcBef>
              <a:spcAft>
                <a:spcPts val="0"/>
              </a:spcAft>
              <a:buClr>
                <a:srgbClr val="222222"/>
              </a:buClr>
              <a:buSzPts val="1100"/>
              <a:buChar char="●"/>
            </a:pPr>
            <a:r>
              <a:rPr lang="en-GB" sz="1100">
                <a:solidFill>
                  <a:srgbClr val="222222"/>
                </a:solidFill>
              </a:rPr>
              <a:t>Regeln zur Erschließung von Nachlässen und Autographen (RNA), 2010.</a:t>
            </a:r>
          </a:p>
          <a:p>
            <a:pPr indent="-298450" lvl="0" marL="457200" rtl="0">
              <a:lnSpc>
                <a:spcPct val="100000"/>
              </a:lnSpc>
              <a:spcBef>
                <a:spcPts val="0"/>
              </a:spcBef>
              <a:spcAft>
                <a:spcPts val="0"/>
              </a:spcAft>
              <a:buClr>
                <a:srgbClr val="222222"/>
              </a:buClr>
              <a:buSzPts val="1100"/>
              <a:buChar char="●"/>
            </a:pPr>
            <a:r>
              <a:rPr lang="en-GB" sz="1100">
                <a:solidFill>
                  <a:srgbClr val="222222"/>
                </a:solidFill>
              </a:rPr>
              <a:t>WEISBROD, Dirk. Die präkustodiale Intervention als Baustein der Langzeitarchivierung digitaler Schriftstellernachlässe. Doktorarbeit, Berlin, 2015.</a:t>
            </a:r>
          </a:p>
          <a:p>
            <a:pPr indent="-298450" lvl="0" marL="457200" rtl="0">
              <a:lnSpc>
                <a:spcPct val="100000"/>
              </a:lnSpc>
              <a:spcBef>
                <a:spcPts val="0"/>
              </a:spcBef>
              <a:buClr>
                <a:srgbClr val="222222"/>
              </a:buClr>
              <a:buSzPts val="1100"/>
              <a:buChar char="●"/>
            </a:pPr>
            <a:r>
              <a:rPr lang="en-GB" sz="1100">
                <a:solidFill>
                  <a:srgbClr val="222222"/>
                </a:solidFill>
              </a:rPr>
              <a:t>WEISBROD, Dirk. Langzeitarchivierung digitaler Schriftstellernachlässe–Eine Bestandsaufnahme in den Literaturarchiven Deutschlands, Österreichs und der Schweiz. Young Information Scientist, 2017.</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GB"/>
              <a:t>Überblick</a:t>
            </a:r>
          </a:p>
        </p:txBody>
      </p:sp>
      <p:sp>
        <p:nvSpPr>
          <p:cNvPr id="114" name="Shape 11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lnSpc>
                <a:spcPct val="150000"/>
              </a:lnSpc>
              <a:spcBef>
                <a:spcPts val="0"/>
              </a:spcBef>
              <a:buNone/>
            </a:pPr>
            <a:r>
              <a:rPr b="1" lang="en-GB" sz="2000"/>
              <a:t>Nachlass und Nachlassmaterial</a:t>
            </a:r>
          </a:p>
          <a:p>
            <a:pPr indent="0" lvl="0" marL="0" rtl="0">
              <a:lnSpc>
                <a:spcPct val="150000"/>
              </a:lnSpc>
              <a:spcBef>
                <a:spcPts val="0"/>
              </a:spcBef>
              <a:buNone/>
            </a:pPr>
            <a:r>
              <a:rPr b="1" lang="en-GB" sz="2000"/>
              <a:t>Problemstellung: Schriftstellernachlass</a:t>
            </a:r>
          </a:p>
          <a:p>
            <a:pPr indent="0" lvl="0" marL="0" rtl="0">
              <a:lnSpc>
                <a:spcPct val="150000"/>
              </a:lnSpc>
              <a:spcBef>
                <a:spcPts val="0"/>
              </a:spcBef>
              <a:buNone/>
            </a:pPr>
            <a:r>
              <a:rPr b="1" lang="en-GB" sz="2000"/>
              <a:t>These</a:t>
            </a:r>
          </a:p>
          <a:p>
            <a:pPr indent="0" lvl="0" marL="0" rtl="0">
              <a:lnSpc>
                <a:spcPct val="150000"/>
              </a:lnSpc>
              <a:spcBef>
                <a:spcPts val="0"/>
              </a:spcBef>
              <a:buNone/>
            </a:pPr>
            <a:r>
              <a:rPr b="1" lang="en-GB" sz="2000"/>
              <a:t>Umsetzung</a:t>
            </a:r>
            <a:r>
              <a:rPr b="1" lang="en-GB" sz="2000"/>
              <a:t> und Workflows</a:t>
            </a:r>
          </a:p>
          <a:p>
            <a:pPr indent="0" lvl="0" marL="0" rtl="0">
              <a:lnSpc>
                <a:spcPct val="150000"/>
              </a:lnSpc>
              <a:spcBef>
                <a:spcPts val="0"/>
              </a:spcBef>
              <a:buNone/>
            </a:pPr>
            <a:r>
              <a:rPr b="1" lang="en-GB" sz="2000"/>
              <a:t>Zusammenfassung</a:t>
            </a:r>
          </a:p>
        </p:txBody>
      </p:sp>
      <p:pic>
        <p:nvPicPr>
          <p:cNvPr id="115" name="Shape 115"/>
          <p:cNvPicPr preferRelativeResize="0"/>
          <p:nvPr/>
        </p:nvPicPr>
        <p:blipFill>
          <a:blip r:embed="rId3">
            <a:alphaModFix/>
          </a:blip>
          <a:stretch>
            <a:fillRect/>
          </a:stretch>
        </p:blipFill>
        <p:spPr>
          <a:xfrm>
            <a:off x="7893550" y="3901000"/>
            <a:ext cx="938750" cy="92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GB"/>
              <a:t>Besonderheit des Nachlasses</a:t>
            </a:r>
          </a:p>
        </p:txBody>
      </p:sp>
      <p:sp>
        <p:nvSpPr>
          <p:cNvPr id="121" name="Shape 121"/>
          <p:cNvSpPr txBox="1"/>
          <p:nvPr>
            <p:ph idx="1" type="body"/>
          </p:nvPr>
        </p:nvSpPr>
        <p:spPr>
          <a:xfrm>
            <a:off x="248125" y="1152475"/>
            <a:ext cx="2865300" cy="3826500"/>
          </a:xfrm>
          <a:prstGeom prst="rect">
            <a:avLst/>
          </a:prstGeom>
        </p:spPr>
        <p:txBody>
          <a:bodyPr anchorCtr="0" anchor="t" bIns="91425" lIns="91425" rIns="91425" wrap="square" tIns="91425">
            <a:noAutofit/>
          </a:bodyPr>
          <a:lstStyle/>
          <a:p>
            <a:pPr indent="-69850" lvl="0" marL="0" rtl="0" algn="just">
              <a:lnSpc>
                <a:spcPct val="150000"/>
              </a:lnSpc>
              <a:spcBef>
                <a:spcPts val="0"/>
              </a:spcBef>
              <a:spcAft>
                <a:spcPts val="0"/>
              </a:spcAft>
              <a:buClr>
                <a:schemeClr val="dk1"/>
              </a:buClr>
              <a:buSzPts val="1100"/>
              <a:buFont typeface="Arial"/>
              <a:buNone/>
            </a:pPr>
            <a:r>
              <a:t/>
            </a:r>
            <a:endParaRPr i="1">
              <a:solidFill>
                <a:schemeClr val="dk1"/>
              </a:solidFill>
            </a:endParaRPr>
          </a:p>
          <a:p>
            <a:pPr indent="-69850" lvl="0" marL="0" rtl="0">
              <a:spcBef>
                <a:spcPts val="0"/>
              </a:spcBef>
              <a:spcAft>
                <a:spcPts val="1500"/>
              </a:spcAft>
              <a:buClr>
                <a:schemeClr val="dk1"/>
              </a:buClr>
              <a:buSzPts val="1100"/>
              <a:buFont typeface="Arial"/>
              <a:buNone/>
            </a:pPr>
            <a:r>
              <a:t/>
            </a:r>
            <a:endParaRPr sz="1600">
              <a:solidFill>
                <a:schemeClr val="dk1"/>
              </a:solidFill>
            </a:endParaRPr>
          </a:p>
          <a:p>
            <a:pPr indent="-69850" lvl="0" marL="0" rtl="0">
              <a:lnSpc>
                <a:spcPct val="115000"/>
              </a:lnSpc>
              <a:spcBef>
                <a:spcPts val="0"/>
              </a:spcBef>
              <a:spcAft>
                <a:spcPts val="1500"/>
              </a:spcAft>
              <a:buClr>
                <a:srgbClr val="000000"/>
              </a:buClr>
              <a:buSzPts val="1100"/>
              <a:buFont typeface="Arial"/>
              <a:buNone/>
            </a:pPr>
            <a:r>
              <a:t/>
            </a:r>
            <a:endParaRPr i="1" sz="1600"/>
          </a:p>
          <a:p>
            <a:pPr indent="0" lvl="0" marL="0" rtl="0">
              <a:lnSpc>
                <a:spcPct val="115000"/>
              </a:lnSpc>
              <a:spcBef>
                <a:spcPts val="0"/>
              </a:spcBef>
              <a:spcAft>
                <a:spcPts val="1500"/>
              </a:spcAft>
              <a:buNone/>
            </a:pPr>
            <a:r>
              <a:t/>
            </a:r>
            <a:endParaRPr sz="1600"/>
          </a:p>
        </p:txBody>
      </p:sp>
      <p:pic>
        <p:nvPicPr>
          <p:cNvPr id="122" name="Shape 122"/>
          <p:cNvPicPr preferRelativeResize="0"/>
          <p:nvPr/>
        </p:nvPicPr>
        <p:blipFill>
          <a:blip r:embed="rId3">
            <a:alphaModFix/>
          </a:blip>
          <a:stretch>
            <a:fillRect/>
          </a:stretch>
        </p:blipFill>
        <p:spPr>
          <a:xfrm>
            <a:off x="167675" y="1096150"/>
            <a:ext cx="2651828" cy="3369550"/>
          </a:xfrm>
          <a:prstGeom prst="rect">
            <a:avLst/>
          </a:prstGeom>
          <a:noFill/>
          <a:ln>
            <a:noFill/>
          </a:ln>
        </p:spPr>
      </p:pic>
      <p:pic>
        <p:nvPicPr>
          <p:cNvPr id="123" name="Shape 123"/>
          <p:cNvPicPr preferRelativeResize="0"/>
          <p:nvPr/>
        </p:nvPicPr>
        <p:blipFill>
          <a:blip r:embed="rId4">
            <a:alphaModFix/>
          </a:blip>
          <a:stretch>
            <a:fillRect/>
          </a:stretch>
        </p:blipFill>
        <p:spPr>
          <a:xfrm>
            <a:off x="3068075" y="1152475"/>
            <a:ext cx="3796620" cy="3369553"/>
          </a:xfrm>
          <a:prstGeom prst="rect">
            <a:avLst/>
          </a:prstGeom>
          <a:noFill/>
          <a:ln>
            <a:noFill/>
          </a:ln>
        </p:spPr>
      </p:pic>
      <p:pic>
        <p:nvPicPr>
          <p:cNvPr id="124" name="Shape 124"/>
          <p:cNvPicPr preferRelativeResize="0"/>
          <p:nvPr/>
        </p:nvPicPr>
        <p:blipFill>
          <a:blip r:embed="rId5">
            <a:alphaModFix/>
          </a:blip>
          <a:stretch>
            <a:fillRect/>
          </a:stretch>
        </p:blipFill>
        <p:spPr>
          <a:xfrm>
            <a:off x="6042450" y="1017713"/>
            <a:ext cx="2611523" cy="4077320"/>
          </a:xfrm>
          <a:prstGeom prst="rect">
            <a:avLst/>
          </a:prstGeom>
          <a:noFill/>
          <a:ln>
            <a:noFill/>
          </a:ln>
        </p:spPr>
      </p:pic>
      <p:pic>
        <p:nvPicPr>
          <p:cNvPr id="125" name="Shape 125"/>
          <p:cNvPicPr preferRelativeResize="0"/>
          <p:nvPr/>
        </p:nvPicPr>
        <p:blipFill>
          <a:blip r:embed="rId6">
            <a:alphaModFix/>
          </a:blip>
          <a:stretch>
            <a:fillRect/>
          </a:stretch>
        </p:blipFill>
        <p:spPr>
          <a:xfrm>
            <a:off x="248125" y="228563"/>
            <a:ext cx="6189151" cy="4796124"/>
          </a:xfrm>
          <a:prstGeom prst="rect">
            <a:avLst/>
          </a:prstGeom>
          <a:noFill/>
          <a:ln>
            <a:noFill/>
          </a:ln>
        </p:spPr>
      </p:pic>
      <p:pic>
        <p:nvPicPr>
          <p:cNvPr id="126" name="Shape 126"/>
          <p:cNvPicPr preferRelativeResize="0"/>
          <p:nvPr/>
        </p:nvPicPr>
        <p:blipFill>
          <a:blip r:embed="rId7">
            <a:alphaModFix/>
          </a:blip>
          <a:stretch>
            <a:fillRect/>
          </a:stretch>
        </p:blipFill>
        <p:spPr>
          <a:xfrm>
            <a:off x="-6" y="0"/>
            <a:ext cx="4154662" cy="5143500"/>
          </a:xfrm>
          <a:prstGeom prst="rect">
            <a:avLst/>
          </a:prstGeom>
          <a:noFill/>
          <a:ln>
            <a:noFill/>
          </a:ln>
        </p:spPr>
      </p:pic>
      <p:pic>
        <p:nvPicPr>
          <p:cNvPr id="127" name="Shape 127"/>
          <p:cNvPicPr preferRelativeResize="0"/>
          <p:nvPr/>
        </p:nvPicPr>
        <p:blipFill>
          <a:blip r:embed="rId8">
            <a:alphaModFix/>
          </a:blip>
          <a:stretch>
            <a:fillRect/>
          </a:stretch>
        </p:blipFill>
        <p:spPr>
          <a:xfrm>
            <a:off x="5592827" y="54875"/>
            <a:ext cx="3455146" cy="5143500"/>
          </a:xfrm>
          <a:prstGeom prst="rect">
            <a:avLst/>
          </a:prstGeom>
          <a:noFill/>
          <a:ln>
            <a:noFill/>
          </a:ln>
        </p:spPr>
      </p:pic>
      <p:pic>
        <p:nvPicPr>
          <p:cNvPr id="128" name="Shape 128"/>
          <p:cNvPicPr preferRelativeResize="0"/>
          <p:nvPr/>
        </p:nvPicPr>
        <p:blipFill>
          <a:blip r:embed="rId9">
            <a:alphaModFix/>
          </a:blip>
          <a:stretch>
            <a:fillRect/>
          </a:stretch>
        </p:blipFill>
        <p:spPr>
          <a:xfrm>
            <a:off x="8014725" y="3879917"/>
            <a:ext cx="992875" cy="9557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GB"/>
              <a:t>Nachlass	</a:t>
            </a:r>
            <a:br>
              <a:rPr i="1" lang="en-GB" sz="2000"/>
            </a:br>
          </a:p>
          <a:p>
            <a:pPr indent="0" lvl="0" marL="0" rtl="0">
              <a:spcBef>
                <a:spcPts val="0"/>
              </a:spcBef>
              <a:buNone/>
            </a:pPr>
            <a:r>
              <a:t/>
            </a:r>
            <a:endParaRPr sz="1800"/>
          </a:p>
          <a:p>
            <a:pPr indent="0" lvl="0" marL="0" rtl="0">
              <a:spcBef>
                <a:spcPts val="0"/>
              </a:spcBef>
              <a:buNone/>
            </a:pPr>
            <a:r>
              <a:rPr lang="en-GB" sz="1100"/>
              <a:t>	 	 	 	</a:t>
            </a:r>
          </a:p>
          <a:p>
            <a:pPr indent="0" lvl="0" marL="0" rtl="0">
              <a:spcBef>
                <a:spcPts val="0"/>
              </a:spcBef>
              <a:buNone/>
            </a:pPr>
            <a:r>
              <a:t/>
            </a:r>
            <a:endParaRPr sz="1200"/>
          </a:p>
          <a:p>
            <a:pPr indent="-69850" lvl="0" marL="0" rtl="0">
              <a:spcBef>
                <a:spcPts val="0"/>
              </a:spcBef>
              <a:buClr>
                <a:schemeClr val="dk1"/>
              </a:buClr>
              <a:buSzPts val="1100"/>
              <a:buFont typeface="Arial"/>
              <a:buNone/>
            </a:pPr>
            <a:r>
              <a:t/>
            </a:r>
            <a:endParaRPr sz="1800"/>
          </a:p>
          <a:p>
            <a:pPr indent="0" lvl="0" marL="0">
              <a:spcBef>
                <a:spcPts val="0"/>
              </a:spcBef>
              <a:buNone/>
            </a:pPr>
            <a:r>
              <a:t/>
            </a:r>
            <a:endParaRPr/>
          </a:p>
        </p:txBody>
      </p:sp>
      <p:sp>
        <p:nvSpPr>
          <p:cNvPr id="134" name="Shape 134"/>
          <p:cNvSpPr txBox="1"/>
          <p:nvPr>
            <p:ph idx="1" type="body"/>
          </p:nvPr>
        </p:nvSpPr>
        <p:spPr>
          <a:xfrm>
            <a:off x="754950" y="1081800"/>
            <a:ext cx="7634100" cy="34164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br>
              <a:rPr lang="en-GB" sz="1200">
                <a:solidFill>
                  <a:schemeClr val="dk1"/>
                </a:solidFill>
              </a:rPr>
            </a:br>
            <a:br>
              <a:rPr lang="en-GB" sz="2000">
                <a:solidFill>
                  <a:schemeClr val="dk1"/>
                </a:solidFill>
              </a:rPr>
            </a:br>
            <a:r>
              <a:rPr i="1" lang="en-GB" sz="2000">
                <a:solidFill>
                  <a:schemeClr val="dk1"/>
                </a:solidFill>
              </a:rPr>
              <a:t>Ein Nachlass ist die Summe aller Materialien, die sich zu Lebzeiten einer Person bei ihr zusammengefunden haben.</a:t>
            </a:r>
            <a:br>
              <a:rPr i="1" lang="en-GB" sz="2000">
                <a:solidFill>
                  <a:schemeClr val="dk1"/>
                </a:solidFill>
              </a:rPr>
            </a:br>
            <a:r>
              <a:rPr i="1" lang="en-GB" sz="2000">
                <a:solidFill>
                  <a:schemeClr val="dk1"/>
                </a:solidFill>
              </a:rPr>
              <a:t>Diese Materialien können von unterschiedlichster Art sein.</a:t>
            </a:r>
            <a:br>
              <a:rPr lang="en-GB" sz="1200">
                <a:solidFill>
                  <a:schemeClr val="dk1"/>
                </a:solidFill>
              </a:rPr>
            </a:br>
            <a:r>
              <a:rPr lang="en-GB" sz="1200">
                <a:solidFill>
                  <a:schemeClr val="dk1"/>
                </a:solidFill>
              </a:rPr>
              <a:t>[RNA, S.10]</a:t>
            </a:r>
          </a:p>
        </p:txBody>
      </p:sp>
      <p:pic>
        <p:nvPicPr>
          <p:cNvPr id="135" name="Shape 135"/>
          <p:cNvPicPr preferRelativeResize="0"/>
          <p:nvPr/>
        </p:nvPicPr>
        <p:blipFill>
          <a:blip r:embed="rId3">
            <a:alphaModFix/>
          </a:blip>
          <a:stretch>
            <a:fillRect/>
          </a:stretch>
        </p:blipFill>
        <p:spPr>
          <a:xfrm>
            <a:off x="7839425" y="3885350"/>
            <a:ext cx="992875" cy="9449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7939275" y="3879921"/>
            <a:ext cx="992875" cy="955754"/>
          </a:xfrm>
          <a:prstGeom prst="rect">
            <a:avLst/>
          </a:prstGeom>
          <a:noFill/>
          <a:ln>
            <a:noFill/>
          </a:ln>
        </p:spPr>
      </p:pic>
      <p:cxnSp>
        <p:nvCxnSpPr>
          <p:cNvPr id="141" name="Shape 141"/>
          <p:cNvCxnSpPr>
            <a:stCxn id="142" idx="1"/>
            <a:endCxn id="143" idx="1"/>
          </p:cNvCxnSpPr>
          <p:nvPr/>
        </p:nvCxnSpPr>
        <p:spPr>
          <a:xfrm>
            <a:off x="791500" y="3836470"/>
            <a:ext cx="859200" cy="558600"/>
          </a:xfrm>
          <a:prstGeom prst="straightConnector1">
            <a:avLst/>
          </a:prstGeom>
          <a:noFill/>
          <a:ln cap="flat" cmpd="sng" w="9525">
            <a:solidFill>
              <a:schemeClr val="dk2"/>
            </a:solidFill>
            <a:prstDash val="solid"/>
            <a:round/>
            <a:headEnd len="lg" w="lg" type="none"/>
            <a:tailEnd len="lg" w="lg" type="none"/>
          </a:ln>
        </p:spPr>
      </p:cxnSp>
      <p:sp>
        <p:nvSpPr>
          <p:cNvPr id="144" name="Shape 144"/>
          <p:cNvSpPr/>
          <p:nvPr/>
        </p:nvSpPr>
        <p:spPr>
          <a:xfrm>
            <a:off x="3995250" y="3079320"/>
            <a:ext cx="1579500" cy="4107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en-GB" sz="1100">
                <a:solidFill>
                  <a:srgbClr val="5D1337"/>
                </a:solidFill>
                <a:latin typeface="Helvetica Neue"/>
                <a:ea typeface="Helvetica Neue"/>
                <a:cs typeface="Helvetica Neue"/>
                <a:sym typeface="Helvetica Neue"/>
              </a:rPr>
              <a:t>Bibliothek: 1294</a:t>
            </a:r>
          </a:p>
        </p:txBody>
      </p:sp>
      <p:sp>
        <p:nvSpPr>
          <p:cNvPr id="145" name="Shape 145"/>
          <p:cNvSpPr/>
          <p:nvPr/>
        </p:nvSpPr>
        <p:spPr>
          <a:xfrm>
            <a:off x="3995250" y="3687557"/>
            <a:ext cx="1579500" cy="4107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en-GB" sz="1100">
                <a:solidFill>
                  <a:srgbClr val="5D1337"/>
                </a:solidFill>
                <a:latin typeface="Helvetica Neue"/>
                <a:ea typeface="Helvetica Neue"/>
                <a:cs typeface="Helvetica Neue"/>
                <a:sym typeface="Helvetica Neue"/>
              </a:rPr>
              <a:t>Autographen: 991 </a:t>
            </a:r>
          </a:p>
        </p:txBody>
      </p:sp>
      <p:cxnSp>
        <p:nvCxnSpPr>
          <p:cNvPr id="146" name="Shape 146"/>
          <p:cNvCxnSpPr>
            <a:stCxn id="147" idx="3"/>
            <a:endCxn id="144" idx="1"/>
          </p:cNvCxnSpPr>
          <p:nvPr/>
        </p:nvCxnSpPr>
        <p:spPr>
          <a:xfrm flipH="1" rot="10800000">
            <a:off x="3684250" y="3284531"/>
            <a:ext cx="311100" cy="284700"/>
          </a:xfrm>
          <a:prstGeom prst="bentConnector3">
            <a:avLst>
              <a:gd fmla="val 49984" name="adj1"/>
            </a:avLst>
          </a:prstGeom>
          <a:noFill/>
          <a:ln cap="flat" cmpd="sng" w="9525">
            <a:solidFill>
              <a:srgbClr val="5D1337"/>
            </a:solidFill>
            <a:prstDash val="solid"/>
            <a:round/>
            <a:headEnd len="lg" w="lg" type="none"/>
            <a:tailEnd len="lg" w="lg" type="none"/>
          </a:ln>
        </p:spPr>
      </p:cxnSp>
      <p:grpSp>
        <p:nvGrpSpPr>
          <p:cNvPr id="148" name="Shape 148"/>
          <p:cNvGrpSpPr/>
          <p:nvPr/>
        </p:nvGrpSpPr>
        <p:grpSpPr>
          <a:xfrm>
            <a:off x="528850" y="595269"/>
            <a:ext cx="3155400" cy="3241201"/>
            <a:chOff x="528850" y="595269"/>
            <a:chExt cx="3155400" cy="3241201"/>
          </a:xfrm>
        </p:grpSpPr>
        <p:sp>
          <p:nvSpPr>
            <p:cNvPr id="149" name="Shape 149"/>
            <p:cNvSpPr/>
            <p:nvPr/>
          </p:nvSpPr>
          <p:spPr>
            <a:xfrm>
              <a:off x="1663750" y="1490544"/>
              <a:ext cx="2020500" cy="525300"/>
            </a:xfrm>
            <a:prstGeom prst="roundRect">
              <a:avLst>
                <a:gd fmla="val 16667" name="adj"/>
              </a:avLst>
            </a:prstGeom>
            <a:solidFill>
              <a:srgbClr val="F3F3F3"/>
            </a:solidFill>
            <a:ln cap="flat" cmpd="sng" w="9525">
              <a:solidFill>
                <a:srgbClr val="5D1337"/>
              </a:solidFill>
              <a:prstDash val="dash"/>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b="1" lang="en-GB" sz="1100">
                  <a:solidFill>
                    <a:srgbClr val="5D1337"/>
                  </a:solidFill>
                  <a:latin typeface="Helvetica Neue"/>
                  <a:ea typeface="Helvetica Neue"/>
                  <a:cs typeface="Helvetica Neue"/>
                  <a:sym typeface="Helvetica Neue"/>
                </a:rPr>
                <a:t>KORRESPONDENZEN</a:t>
              </a:r>
            </a:p>
          </p:txBody>
        </p:sp>
        <p:sp>
          <p:nvSpPr>
            <p:cNvPr id="150" name="Shape 150"/>
            <p:cNvSpPr/>
            <p:nvPr/>
          </p:nvSpPr>
          <p:spPr>
            <a:xfrm>
              <a:off x="1663750" y="2386319"/>
              <a:ext cx="2020500" cy="525300"/>
            </a:xfrm>
            <a:prstGeom prst="roundRect">
              <a:avLst>
                <a:gd fmla="val 16667" name="adj"/>
              </a:avLst>
            </a:prstGeom>
            <a:solidFill>
              <a:srgbClr val="F3F3F3"/>
            </a:solidFill>
            <a:ln cap="flat" cmpd="sng" w="9525">
              <a:solidFill>
                <a:srgbClr val="5D1337"/>
              </a:solidFill>
              <a:prstDash val="dash"/>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b="1" lang="en-GB" sz="1100">
                  <a:solidFill>
                    <a:srgbClr val="5D1337"/>
                  </a:solidFill>
                  <a:latin typeface="Helvetica Neue"/>
                  <a:ea typeface="Helvetica Neue"/>
                  <a:cs typeface="Helvetica Neue"/>
                  <a:sym typeface="Helvetica Neue"/>
                </a:rPr>
                <a:t>LEBENSDOKUMENTE</a:t>
              </a:r>
            </a:p>
          </p:txBody>
        </p:sp>
        <p:cxnSp>
          <p:nvCxnSpPr>
            <p:cNvPr id="151" name="Shape 151"/>
            <p:cNvCxnSpPr>
              <a:endCxn id="149" idx="1"/>
            </p:cNvCxnSpPr>
            <p:nvPr/>
          </p:nvCxnSpPr>
          <p:spPr>
            <a:xfrm>
              <a:off x="1356250" y="1753194"/>
              <a:ext cx="307500" cy="0"/>
            </a:xfrm>
            <a:prstGeom prst="straightConnector1">
              <a:avLst/>
            </a:prstGeom>
            <a:noFill/>
            <a:ln cap="flat" cmpd="sng" w="9525">
              <a:solidFill>
                <a:srgbClr val="5D1337"/>
              </a:solidFill>
              <a:prstDash val="solid"/>
              <a:round/>
              <a:headEnd len="lg" w="lg" type="none"/>
              <a:tailEnd len="lg" w="lg" type="none"/>
            </a:ln>
          </p:spPr>
        </p:cxnSp>
        <p:cxnSp>
          <p:nvCxnSpPr>
            <p:cNvPr id="152" name="Shape 152"/>
            <p:cNvCxnSpPr>
              <a:endCxn id="150" idx="1"/>
            </p:cNvCxnSpPr>
            <p:nvPr/>
          </p:nvCxnSpPr>
          <p:spPr>
            <a:xfrm>
              <a:off x="1362850" y="2644169"/>
              <a:ext cx="300900" cy="4800"/>
            </a:xfrm>
            <a:prstGeom prst="straightConnector1">
              <a:avLst/>
            </a:prstGeom>
            <a:noFill/>
            <a:ln cap="flat" cmpd="sng" w="9525">
              <a:solidFill>
                <a:srgbClr val="5D1337"/>
              </a:solidFill>
              <a:prstDash val="solid"/>
              <a:round/>
              <a:headEnd len="lg" w="lg" type="none"/>
              <a:tailEnd len="lg" w="lg" type="none"/>
            </a:ln>
          </p:spPr>
        </p:cxnSp>
        <p:grpSp>
          <p:nvGrpSpPr>
            <p:cNvPr id="153" name="Shape 153"/>
            <p:cNvGrpSpPr/>
            <p:nvPr/>
          </p:nvGrpSpPr>
          <p:grpSpPr>
            <a:xfrm>
              <a:off x="528850" y="595269"/>
              <a:ext cx="3155400" cy="3241201"/>
              <a:chOff x="1717350" y="951149"/>
              <a:chExt cx="3155400" cy="3241201"/>
            </a:xfrm>
          </p:grpSpPr>
          <p:cxnSp>
            <p:nvCxnSpPr>
              <p:cNvPr id="154" name="Shape 154"/>
              <p:cNvCxnSpPr>
                <a:stCxn id="142" idx="2"/>
                <a:endCxn id="147" idx="1"/>
              </p:cNvCxnSpPr>
              <p:nvPr/>
            </p:nvCxnSpPr>
            <p:spPr>
              <a:xfrm>
                <a:off x="2242650" y="2571750"/>
                <a:ext cx="609600" cy="1353300"/>
              </a:xfrm>
              <a:prstGeom prst="bentConnector3">
                <a:avLst>
                  <a:gd fmla="val 50000" name="adj1"/>
                </a:avLst>
              </a:prstGeom>
              <a:noFill/>
              <a:ln cap="flat" cmpd="sng" w="9525">
                <a:solidFill>
                  <a:srgbClr val="5D1337"/>
                </a:solidFill>
                <a:prstDash val="solid"/>
                <a:round/>
                <a:headEnd len="med" w="med" type="none"/>
                <a:tailEnd len="med" w="med" type="none"/>
              </a:ln>
            </p:spPr>
          </p:cxnSp>
          <p:cxnSp>
            <p:nvCxnSpPr>
              <p:cNvPr id="155" name="Shape 155"/>
              <p:cNvCxnSpPr>
                <a:stCxn id="142" idx="2"/>
                <a:endCxn id="156" idx="1"/>
              </p:cNvCxnSpPr>
              <p:nvPr/>
            </p:nvCxnSpPr>
            <p:spPr>
              <a:xfrm flipH="1" rot="10800000">
                <a:off x="2242650" y="1213650"/>
                <a:ext cx="609600" cy="1358100"/>
              </a:xfrm>
              <a:prstGeom prst="bentConnector3">
                <a:avLst>
                  <a:gd fmla="val 50000" name="adj1"/>
                </a:avLst>
              </a:prstGeom>
              <a:noFill/>
              <a:ln cap="flat" cmpd="sng" w="9525">
                <a:solidFill>
                  <a:srgbClr val="5D1337"/>
                </a:solidFill>
                <a:prstDash val="solid"/>
                <a:round/>
                <a:headEnd len="med" w="med" type="none"/>
                <a:tailEnd len="med" w="med" type="none"/>
              </a:ln>
            </p:spPr>
          </p:cxnSp>
          <p:sp>
            <p:nvSpPr>
              <p:cNvPr id="142" name="Shape 142"/>
              <p:cNvSpPr/>
              <p:nvPr/>
            </p:nvSpPr>
            <p:spPr>
              <a:xfrm rot="-5400000">
                <a:off x="359400" y="2309100"/>
                <a:ext cx="3241200" cy="5253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b="1" lang="en-GB">
                    <a:solidFill>
                      <a:srgbClr val="5D1337"/>
                    </a:solidFill>
                    <a:latin typeface="Helvetica Neue"/>
                    <a:ea typeface="Helvetica Neue"/>
                    <a:cs typeface="Helvetica Neue"/>
                    <a:sym typeface="Helvetica Neue"/>
                  </a:rPr>
                  <a:t>NACHLASS</a:t>
                </a:r>
              </a:p>
            </p:txBody>
          </p:sp>
          <p:sp>
            <p:nvSpPr>
              <p:cNvPr id="156" name="Shape 156"/>
              <p:cNvSpPr/>
              <p:nvPr/>
            </p:nvSpPr>
            <p:spPr>
              <a:xfrm>
                <a:off x="2852250" y="951149"/>
                <a:ext cx="2020500" cy="5253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b="1" lang="en-GB" sz="1100">
                    <a:solidFill>
                      <a:srgbClr val="5D1337"/>
                    </a:solidFill>
                    <a:latin typeface="Helvetica Neue"/>
                    <a:ea typeface="Helvetica Neue"/>
                    <a:cs typeface="Helvetica Neue"/>
                    <a:sym typeface="Helvetica Neue"/>
                  </a:rPr>
                  <a:t>WERKE</a:t>
                </a:r>
              </a:p>
            </p:txBody>
          </p:sp>
          <p:sp>
            <p:nvSpPr>
              <p:cNvPr id="147" name="Shape 147"/>
              <p:cNvSpPr/>
              <p:nvPr/>
            </p:nvSpPr>
            <p:spPr>
              <a:xfrm>
                <a:off x="2852250" y="3662461"/>
                <a:ext cx="2020500" cy="5253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b="1" lang="en-GB" sz="1100">
                    <a:solidFill>
                      <a:srgbClr val="5D1337"/>
                    </a:solidFill>
                    <a:latin typeface="Helvetica Neue"/>
                    <a:ea typeface="Helvetica Neue"/>
                    <a:cs typeface="Helvetica Neue"/>
                    <a:sym typeface="Helvetica Neue"/>
                  </a:rPr>
                  <a:t>SAMMLUNGEN</a:t>
                </a:r>
              </a:p>
            </p:txBody>
          </p:sp>
        </p:grpSp>
      </p:grpSp>
      <p:cxnSp>
        <p:nvCxnSpPr>
          <p:cNvPr id="157" name="Shape 157"/>
          <p:cNvCxnSpPr>
            <a:stCxn id="147" idx="3"/>
            <a:endCxn id="145" idx="1"/>
          </p:cNvCxnSpPr>
          <p:nvPr/>
        </p:nvCxnSpPr>
        <p:spPr>
          <a:xfrm>
            <a:off x="3684250" y="3569231"/>
            <a:ext cx="311100" cy="323700"/>
          </a:xfrm>
          <a:prstGeom prst="bentConnector3">
            <a:avLst>
              <a:gd fmla="val 49984" name="adj1"/>
            </a:avLst>
          </a:prstGeom>
          <a:noFill/>
          <a:ln cap="flat" cmpd="sng" w="9525">
            <a:solidFill>
              <a:srgbClr val="5D1337"/>
            </a:solidFill>
            <a:prstDash val="solid"/>
            <a:round/>
            <a:headEnd len="lg" w="lg" type="none"/>
            <a:tailEnd len="lg" w="lg" type="none"/>
          </a:ln>
        </p:spPr>
      </p:cxnSp>
      <p:sp>
        <p:nvSpPr>
          <p:cNvPr id="158" name="Shape 158"/>
          <p:cNvSpPr/>
          <p:nvPr/>
        </p:nvSpPr>
        <p:spPr>
          <a:xfrm>
            <a:off x="3995250" y="651520"/>
            <a:ext cx="1579500" cy="4107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69850" lvl="0" marL="0" rtl="0">
              <a:spcBef>
                <a:spcPts val="0"/>
              </a:spcBef>
              <a:buClr>
                <a:srgbClr val="000000"/>
              </a:buClr>
              <a:buSzPts val="1100"/>
              <a:buFont typeface="Arial"/>
              <a:buNone/>
            </a:pPr>
            <a:r>
              <a:rPr b="1" lang="en-GB" sz="1100">
                <a:solidFill>
                  <a:srgbClr val="5D1337"/>
                </a:solidFill>
                <a:latin typeface="Helvetica Neue"/>
                <a:ea typeface="Helvetica Neue"/>
                <a:cs typeface="Helvetica Neue"/>
                <a:sym typeface="Helvetica Neue"/>
              </a:rPr>
              <a:t>50 Manuskripte</a:t>
            </a:r>
            <a:br>
              <a:rPr b="1" lang="en-GB" sz="1100">
                <a:solidFill>
                  <a:srgbClr val="5D1337"/>
                </a:solidFill>
                <a:latin typeface="Helvetica Neue"/>
                <a:ea typeface="Helvetica Neue"/>
                <a:cs typeface="Helvetica Neue"/>
                <a:sym typeface="Helvetica Neue"/>
              </a:rPr>
            </a:br>
            <a:r>
              <a:rPr b="1" lang="en-GB" sz="1100">
                <a:solidFill>
                  <a:srgbClr val="5D1337"/>
                </a:solidFill>
                <a:latin typeface="Helvetica Neue"/>
                <a:ea typeface="Helvetica Neue"/>
                <a:cs typeface="Helvetica Neue"/>
                <a:sym typeface="Helvetica Neue"/>
              </a:rPr>
              <a:t>13 Hefte</a:t>
            </a:r>
          </a:p>
        </p:txBody>
      </p:sp>
      <p:cxnSp>
        <p:nvCxnSpPr>
          <p:cNvPr id="159" name="Shape 159"/>
          <p:cNvCxnSpPr>
            <a:stCxn id="156" idx="3"/>
            <a:endCxn id="158" idx="1"/>
          </p:cNvCxnSpPr>
          <p:nvPr/>
        </p:nvCxnSpPr>
        <p:spPr>
          <a:xfrm flipH="1" rot="10800000">
            <a:off x="3684250" y="857019"/>
            <a:ext cx="311100" cy="900"/>
          </a:xfrm>
          <a:prstGeom prst="straightConnector1">
            <a:avLst/>
          </a:prstGeom>
          <a:noFill/>
          <a:ln cap="flat" cmpd="sng" w="9525">
            <a:solidFill>
              <a:schemeClr val="dk2"/>
            </a:solidFill>
            <a:prstDash val="solid"/>
            <a:round/>
            <a:headEnd len="lg" w="lg" type="none"/>
            <a:tailEnd len="lg" w="lg" type="none"/>
          </a:ln>
        </p:spPr>
      </p:cxnSp>
      <p:sp>
        <p:nvSpPr>
          <p:cNvPr id="143" name="Shape 143"/>
          <p:cNvSpPr/>
          <p:nvPr/>
        </p:nvSpPr>
        <p:spPr>
          <a:xfrm>
            <a:off x="1650700" y="4132456"/>
            <a:ext cx="2020500" cy="5253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b="1" lang="en-GB" sz="1100">
                <a:solidFill>
                  <a:srgbClr val="5D1337"/>
                </a:solidFill>
                <a:latin typeface="Helvetica Neue"/>
                <a:ea typeface="Helvetica Neue"/>
                <a:cs typeface="Helvetica Neue"/>
                <a:sym typeface="Helvetica Neue"/>
              </a:rPr>
              <a:t>LEBENSKALENDER</a:t>
            </a:r>
          </a:p>
        </p:txBody>
      </p:sp>
      <p:sp>
        <p:nvSpPr>
          <p:cNvPr id="160" name="Shape 160"/>
          <p:cNvSpPr/>
          <p:nvPr/>
        </p:nvSpPr>
        <p:spPr>
          <a:xfrm>
            <a:off x="3999400" y="4189770"/>
            <a:ext cx="1579500" cy="4107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en-GB" sz="1100">
                <a:solidFill>
                  <a:srgbClr val="5D1337"/>
                </a:solidFill>
                <a:latin typeface="Helvetica Neue"/>
                <a:ea typeface="Helvetica Neue"/>
                <a:cs typeface="Helvetica Neue"/>
                <a:sym typeface="Helvetica Neue"/>
              </a:rPr>
              <a:t>18.000 Einträge </a:t>
            </a:r>
          </a:p>
        </p:txBody>
      </p:sp>
      <p:cxnSp>
        <p:nvCxnSpPr>
          <p:cNvPr id="161" name="Shape 161"/>
          <p:cNvCxnSpPr>
            <a:stCxn id="143" idx="3"/>
            <a:endCxn id="160" idx="1"/>
          </p:cNvCxnSpPr>
          <p:nvPr/>
        </p:nvCxnSpPr>
        <p:spPr>
          <a:xfrm>
            <a:off x="3671200" y="4395106"/>
            <a:ext cx="328200" cy="0"/>
          </a:xfrm>
          <a:prstGeom prst="straightConnector1">
            <a:avLst/>
          </a:prstGeom>
          <a:noFill/>
          <a:ln cap="flat" cmpd="sng" w="9525">
            <a:solidFill>
              <a:schemeClr val="dk2"/>
            </a:solidFill>
            <a:prstDash val="solid"/>
            <a:round/>
            <a:headEnd len="lg" w="lg" type="none"/>
            <a:tailEnd len="lg" w="lg" type="none"/>
          </a:ln>
        </p:spPr>
      </p:cxnSp>
      <p:sp>
        <p:nvSpPr>
          <p:cNvPr id="162" name="Shape 162"/>
          <p:cNvSpPr/>
          <p:nvPr/>
        </p:nvSpPr>
        <p:spPr>
          <a:xfrm>
            <a:off x="6144000" y="2408863"/>
            <a:ext cx="1910700" cy="11625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en-GB" sz="1100">
                <a:solidFill>
                  <a:srgbClr val="5D1337"/>
                </a:solidFill>
                <a:latin typeface="Helvetica Neue"/>
                <a:ea typeface="Helvetica Neue"/>
                <a:cs typeface="Helvetica Neue"/>
                <a:sym typeface="Helvetica Neue"/>
              </a:rPr>
              <a:t>INDEX </a:t>
            </a:r>
            <a:br>
              <a:rPr b="1" lang="en-GB" sz="1100">
                <a:solidFill>
                  <a:srgbClr val="5D1337"/>
                </a:solidFill>
                <a:latin typeface="Helvetica Neue"/>
                <a:ea typeface="Helvetica Neue"/>
                <a:cs typeface="Helvetica Neue"/>
                <a:sym typeface="Helvetica Neue"/>
              </a:rPr>
            </a:br>
            <a:r>
              <a:rPr b="1" lang="en-GB" sz="1100">
                <a:solidFill>
                  <a:srgbClr val="5D1337"/>
                </a:solidFill>
                <a:latin typeface="Helvetica Neue"/>
                <a:ea typeface="Helvetica Neue"/>
                <a:cs typeface="Helvetica Neue"/>
                <a:sym typeface="Helvetica Neue"/>
              </a:rPr>
              <a:t> 	Personen</a:t>
            </a:r>
            <a:br>
              <a:rPr b="1" lang="en-GB" sz="1100">
                <a:solidFill>
                  <a:srgbClr val="5D1337"/>
                </a:solidFill>
                <a:latin typeface="Helvetica Neue"/>
                <a:ea typeface="Helvetica Neue"/>
                <a:cs typeface="Helvetica Neue"/>
                <a:sym typeface="Helvetica Neue"/>
              </a:rPr>
            </a:br>
            <a:r>
              <a:rPr b="1" lang="en-GB" sz="1100">
                <a:solidFill>
                  <a:srgbClr val="5D1337"/>
                </a:solidFill>
                <a:latin typeface="Helvetica Neue"/>
                <a:ea typeface="Helvetica Neue"/>
                <a:cs typeface="Helvetica Neue"/>
                <a:sym typeface="Helvetica Neue"/>
              </a:rPr>
              <a:t>	Orte</a:t>
            </a:r>
            <a:br>
              <a:rPr b="1" lang="en-GB" sz="1100">
                <a:solidFill>
                  <a:srgbClr val="5D1337"/>
                </a:solidFill>
                <a:latin typeface="Helvetica Neue"/>
                <a:ea typeface="Helvetica Neue"/>
                <a:cs typeface="Helvetica Neue"/>
                <a:sym typeface="Helvetica Neue"/>
              </a:rPr>
            </a:br>
            <a:r>
              <a:rPr b="1" lang="en-GB" sz="1100">
                <a:solidFill>
                  <a:srgbClr val="5D1337"/>
                </a:solidFill>
                <a:latin typeface="Helvetica Neue"/>
                <a:ea typeface="Helvetica Neue"/>
                <a:cs typeface="Helvetica Neue"/>
                <a:sym typeface="Helvetica Neue"/>
              </a:rPr>
              <a:t>	Organisationen</a:t>
            </a:r>
          </a:p>
          <a:p>
            <a:pPr indent="457200" lvl="0" marL="0" rtl="0">
              <a:spcBef>
                <a:spcPts val="0"/>
              </a:spcBef>
              <a:buNone/>
            </a:pPr>
            <a:r>
              <a:rPr b="1" lang="en-GB" sz="1100">
                <a:solidFill>
                  <a:srgbClr val="5D1337"/>
                </a:solidFill>
                <a:latin typeface="Helvetica Neue"/>
                <a:ea typeface="Helvetica Neue"/>
                <a:cs typeface="Helvetica Neue"/>
                <a:sym typeface="Helvetica Neue"/>
              </a:rPr>
              <a:t>Werke</a:t>
            </a:r>
          </a:p>
          <a:p>
            <a:pPr indent="0" lvl="0" marL="0" rtl="0">
              <a:spcBef>
                <a:spcPts val="0"/>
              </a:spcBef>
              <a:buNone/>
            </a:pPr>
            <a:r>
              <a:t/>
            </a:r>
            <a:endParaRPr b="1" sz="1100">
              <a:solidFill>
                <a:srgbClr val="5D1337"/>
              </a:solidFill>
              <a:latin typeface="Helvetica Neue"/>
              <a:ea typeface="Helvetica Neue"/>
              <a:cs typeface="Helvetica Neue"/>
              <a:sym typeface="Helvetica Neue"/>
            </a:endParaRPr>
          </a:p>
        </p:txBody>
      </p:sp>
      <p:sp>
        <p:nvSpPr>
          <p:cNvPr id="163" name="Shape 163"/>
          <p:cNvSpPr/>
          <p:nvPr/>
        </p:nvSpPr>
        <p:spPr>
          <a:xfrm>
            <a:off x="6144000" y="1130188"/>
            <a:ext cx="1910700" cy="1162500"/>
          </a:xfrm>
          <a:prstGeom prst="roundRect">
            <a:avLst>
              <a:gd fmla="val 16667" name="adj"/>
            </a:avLst>
          </a:prstGeom>
          <a:solidFill>
            <a:srgbClr val="F3F3F3"/>
          </a:solidFill>
          <a:ln cap="flat" cmpd="sng" w="9525">
            <a:solidFill>
              <a:srgbClr val="5D1337"/>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b="1" lang="en-GB" sz="1100">
                <a:solidFill>
                  <a:srgbClr val="5D1337"/>
                </a:solidFill>
                <a:latin typeface="Helvetica Neue"/>
                <a:ea typeface="Helvetica Neue"/>
                <a:cs typeface="Helvetica Neue"/>
                <a:sym typeface="Helvetica Neue"/>
              </a:rPr>
              <a:t>COLLECTION</a:t>
            </a:r>
          </a:p>
          <a:p>
            <a:pPr indent="457200" lvl="0" marL="0" rtl="0">
              <a:spcBef>
                <a:spcPts val="0"/>
              </a:spcBef>
              <a:buNone/>
            </a:pPr>
            <a:r>
              <a:rPr b="1" i="1" lang="en-GB" sz="1100">
                <a:solidFill>
                  <a:srgbClr val="5D1337"/>
                </a:solidFill>
                <a:latin typeface="Helvetica Neue"/>
                <a:ea typeface="Helvetica Neue"/>
                <a:cs typeface="Helvetica Neue"/>
                <a:sym typeface="Helvetica Neue"/>
              </a:rPr>
              <a:t>Marie Antoinette</a:t>
            </a:r>
          </a:p>
          <a:p>
            <a:pPr indent="0" lvl="0" marL="0" rtl="0">
              <a:spcBef>
                <a:spcPts val="0"/>
              </a:spcBef>
              <a:buNone/>
            </a:pPr>
            <a:r>
              <a:t/>
            </a:r>
            <a:endParaRPr b="1" sz="1100">
              <a:solidFill>
                <a:srgbClr val="5D1337"/>
              </a:solidFill>
              <a:latin typeface="Helvetica Neue"/>
              <a:ea typeface="Helvetica Neue"/>
              <a:cs typeface="Helvetica Neue"/>
              <a:sym typeface="Helvetica Neue"/>
            </a:endParaRPr>
          </a:p>
        </p:txBody>
      </p:sp>
      <p:cxnSp>
        <p:nvCxnSpPr>
          <p:cNvPr id="164" name="Shape 164"/>
          <p:cNvCxnSpPr>
            <a:stCxn id="158" idx="3"/>
            <a:endCxn id="163" idx="1"/>
          </p:cNvCxnSpPr>
          <p:nvPr/>
        </p:nvCxnSpPr>
        <p:spPr>
          <a:xfrm>
            <a:off x="5574750" y="856870"/>
            <a:ext cx="569400" cy="854700"/>
          </a:xfrm>
          <a:prstGeom prst="straightConnector1">
            <a:avLst/>
          </a:prstGeom>
          <a:noFill/>
          <a:ln cap="flat" cmpd="sng" w="9525">
            <a:solidFill>
              <a:schemeClr val="dk2"/>
            </a:solidFill>
            <a:prstDash val="dot"/>
            <a:round/>
            <a:headEnd len="lg" w="lg" type="none"/>
            <a:tailEnd len="lg" w="lg" type="none"/>
          </a:ln>
        </p:spPr>
      </p:cxnSp>
      <p:cxnSp>
        <p:nvCxnSpPr>
          <p:cNvPr id="165" name="Shape 165"/>
          <p:cNvCxnSpPr>
            <a:stCxn id="145" idx="3"/>
            <a:endCxn id="163" idx="1"/>
          </p:cNvCxnSpPr>
          <p:nvPr/>
        </p:nvCxnSpPr>
        <p:spPr>
          <a:xfrm flipH="1" rot="10800000">
            <a:off x="5574750" y="1711307"/>
            <a:ext cx="569400" cy="2181600"/>
          </a:xfrm>
          <a:prstGeom prst="straightConnector1">
            <a:avLst/>
          </a:prstGeom>
          <a:noFill/>
          <a:ln cap="flat" cmpd="sng" w="9525">
            <a:solidFill>
              <a:schemeClr val="dk2"/>
            </a:solidFill>
            <a:prstDash val="dot"/>
            <a:round/>
            <a:headEnd len="lg" w="lg" type="none"/>
            <a:tailEnd len="lg" w="lg" type="none"/>
          </a:ln>
        </p:spPr>
      </p:cxnSp>
      <p:cxnSp>
        <p:nvCxnSpPr>
          <p:cNvPr id="166" name="Shape 166"/>
          <p:cNvCxnSpPr>
            <a:stCxn id="160" idx="3"/>
            <a:endCxn id="163" idx="1"/>
          </p:cNvCxnSpPr>
          <p:nvPr/>
        </p:nvCxnSpPr>
        <p:spPr>
          <a:xfrm flipH="1" rot="10800000">
            <a:off x="5578900" y="1711320"/>
            <a:ext cx="565200" cy="2683800"/>
          </a:xfrm>
          <a:prstGeom prst="straightConnector1">
            <a:avLst/>
          </a:prstGeom>
          <a:noFill/>
          <a:ln cap="flat" cmpd="sng" w="9525">
            <a:solidFill>
              <a:schemeClr val="dk2"/>
            </a:solidFill>
            <a:prstDash val="dot"/>
            <a:round/>
            <a:headEnd len="lg" w="lg" type="none"/>
            <a:tailEnd len="lg" w="lg"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GB"/>
              <a:t>Problemstellung</a:t>
            </a:r>
          </a:p>
        </p:txBody>
      </p:sp>
      <p:sp>
        <p:nvSpPr>
          <p:cNvPr id="172" name="Shape 172"/>
          <p:cNvSpPr txBox="1"/>
          <p:nvPr>
            <p:ph idx="1" type="body"/>
          </p:nvPr>
        </p:nvSpPr>
        <p:spPr>
          <a:xfrm>
            <a:off x="311700" y="1152475"/>
            <a:ext cx="8520600" cy="3683100"/>
          </a:xfrm>
          <a:prstGeom prst="rect">
            <a:avLst/>
          </a:prstGeom>
        </p:spPr>
        <p:txBody>
          <a:bodyPr anchorCtr="0" anchor="t" bIns="91425" lIns="91425" rIns="91425" wrap="square" tIns="91425">
            <a:noAutofit/>
          </a:bodyPr>
          <a:lstStyle/>
          <a:p>
            <a:pPr indent="-342900" lvl="0" marL="457200" rtl="0">
              <a:lnSpc>
                <a:spcPct val="100000"/>
              </a:lnSpc>
              <a:spcBef>
                <a:spcPts val="0"/>
              </a:spcBef>
              <a:spcAft>
                <a:spcPts val="0"/>
              </a:spcAft>
              <a:buClr>
                <a:schemeClr val="dk1"/>
              </a:buClr>
              <a:buSzPts val="1800"/>
              <a:buChar char="●"/>
            </a:pPr>
            <a:r>
              <a:rPr i="1" lang="en-GB">
                <a:solidFill>
                  <a:schemeClr val="dk1"/>
                </a:solidFill>
              </a:rPr>
              <a:t>“Schriftstellernachlässe unterscheiden sich in ihrer </a:t>
            </a:r>
            <a:r>
              <a:rPr b="1" i="1" lang="en-GB">
                <a:solidFill>
                  <a:schemeClr val="dk1"/>
                </a:solidFill>
              </a:rPr>
              <a:t>Unikalität</a:t>
            </a:r>
            <a:r>
              <a:rPr i="1" lang="en-GB">
                <a:solidFill>
                  <a:schemeClr val="dk1"/>
                </a:solidFill>
              </a:rPr>
              <a:t>, in ihrem </a:t>
            </a:r>
            <a:r>
              <a:rPr b="1" i="1" lang="en-GB">
                <a:solidFill>
                  <a:schemeClr val="dk1"/>
                </a:solidFill>
              </a:rPr>
              <a:t>Umfang</a:t>
            </a:r>
            <a:r>
              <a:rPr i="1" lang="en-GB">
                <a:solidFill>
                  <a:schemeClr val="dk1"/>
                </a:solidFill>
              </a:rPr>
              <a:t>, </a:t>
            </a:r>
            <a:r>
              <a:rPr b="1" i="1" lang="en-GB">
                <a:solidFill>
                  <a:schemeClr val="dk1"/>
                </a:solidFill>
              </a:rPr>
              <a:t>Informalität</a:t>
            </a:r>
            <a:r>
              <a:rPr i="1" lang="en-GB">
                <a:solidFill>
                  <a:schemeClr val="dk1"/>
                </a:solidFill>
              </a:rPr>
              <a:t> und </a:t>
            </a:r>
            <a:r>
              <a:rPr b="1" i="1" lang="en-GB">
                <a:solidFill>
                  <a:schemeClr val="dk1"/>
                </a:solidFill>
              </a:rPr>
              <a:t>Individualität</a:t>
            </a:r>
            <a:r>
              <a:rPr i="1" lang="en-GB">
                <a:solidFill>
                  <a:schemeClr val="dk1"/>
                </a:solidFill>
              </a:rPr>
              <a:t> von anderen Sammelgütern.” </a:t>
            </a:r>
            <a:br>
              <a:rPr i="1" lang="en-GB">
                <a:solidFill>
                  <a:schemeClr val="dk1"/>
                </a:solidFill>
              </a:rPr>
            </a:br>
            <a:r>
              <a:rPr lang="en-GB" sz="1200">
                <a:solidFill>
                  <a:schemeClr val="dk1"/>
                </a:solidFill>
              </a:rPr>
              <a:t>[Weisbrod, </a:t>
            </a:r>
            <a:r>
              <a:rPr lang="en-GB" sz="1000">
                <a:solidFill>
                  <a:srgbClr val="222222"/>
                </a:solidFill>
              </a:rPr>
              <a:t>2017</a:t>
            </a:r>
            <a:r>
              <a:rPr lang="en-GB" sz="1200">
                <a:solidFill>
                  <a:schemeClr val="dk1"/>
                </a:solidFill>
              </a:rPr>
              <a:t>]</a:t>
            </a:r>
            <a:br>
              <a:rPr lang="en-GB" sz="1200">
                <a:solidFill>
                  <a:schemeClr val="dk1"/>
                </a:solidFill>
              </a:rPr>
            </a:br>
          </a:p>
          <a:p>
            <a:pPr indent="-342900" lvl="0" marL="457200" rtl="0">
              <a:lnSpc>
                <a:spcPct val="100000"/>
              </a:lnSpc>
              <a:spcBef>
                <a:spcPts val="0"/>
              </a:spcBef>
              <a:spcAft>
                <a:spcPts val="0"/>
              </a:spcAft>
              <a:buClr>
                <a:schemeClr val="dk1"/>
              </a:buClr>
              <a:buSzPts val="1800"/>
              <a:buChar char="●"/>
            </a:pPr>
            <a:r>
              <a:rPr lang="en-GB">
                <a:solidFill>
                  <a:schemeClr val="dk1"/>
                </a:solidFill>
              </a:rPr>
              <a:t>Umgang mit </a:t>
            </a:r>
            <a:r>
              <a:rPr b="1" lang="en-GB">
                <a:solidFill>
                  <a:schemeClr val="dk1"/>
                </a:solidFill>
              </a:rPr>
              <a:t>digital(isiert)en Nachlässen</a:t>
            </a:r>
            <a:r>
              <a:rPr lang="en-GB">
                <a:solidFill>
                  <a:schemeClr val="dk1"/>
                </a:solidFill>
              </a:rPr>
              <a:t> ist in der </a:t>
            </a:r>
            <a:r>
              <a:rPr b="1" lang="en-GB">
                <a:solidFill>
                  <a:schemeClr val="dk1"/>
                </a:solidFill>
              </a:rPr>
              <a:t>RNA</a:t>
            </a:r>
            <a:r>
              <a:rPr lang="en-GB">
                <a:solidFill>
                  <a:schemeClr val="dk1"/>
                </a:solidFill>
              </a:rPr>
              <a:t> noch nicht definiert. </a:t>
            </a:r>
          </a:p>
          <a:p>
            <a:pPr indent="0" lvl="0" marL="0" rtl="0">
              <a:lnSpc>
                <a:spcPct val="100000"/>
              </a:lnSpc>
              <a:spcBef>
                <a:spcPts val="0"/>
              </a:spcBef>
              <a:spcAft>
                <a:spcPts val="0"/>
              </a:spcAft>
              <a:buNone/>
            </a:pPr>
            <a:br>
              <a:rPr lang="en-GB" sz="1200">
                <a:solidFill>
                  <a:schemeClr val="dk1"/>
                </a:solidFill>
              </a:rPr>
            </a:br>
          </a:p>
          <a:p>
            <a:pPr indent="-342900" lvl="0" marL="457200" rtl="0">
              <a:lnSpc>
                <a:spcPct val="100000"/>
              </a:lnSpc>
              <a:spcBef>
                <a:spcPts val="0"/>
              </a:spcBef>
              <a:spcAft>
                <a:spcPts val="0"/>
              </a:spcAft>
              <a:buClr>
                <a:schemeClr val="dk1"/>
              </a:buClr>
              <a:buSzPts val="1800"/>
              <a:buChar char="●"/>
            </a:pPr>
            <a:r>
              <a:rPr b="1" lang="en-GB">
                <a:solidFill>
                  <a:schemeClr val="dk1"/>
                </a:solidFill>
              </a:rPr>
              <a:t>Formale Beschreibung</a:t>
            </a:r>
            <a:r>
              <a:rPr lang="en-GB">
                <a:solidFill>
                  <a:schemeClr val="dk1"/>
                </a:solidFill>
              </a:rPr>
              <a:t> vs </a:t>
            </a:r>
            <a:r>
              <a:rPr b="1" lang="en-GB">
                <a:solidFill>
                  <a:schemeClr val="dk1"/>
                </a:solidFill>
              </a:rPr>
              <a:t>inhaltliche Erschließung</a:t>
            </a:r>
            <a:br>
              <a:rPr lang="en-GB">
                <a:solidFill>
                  <a:schemeClr val="dk1"/>
                </a:solidFill>
              </a:rPr>
            </a:br>
          </a:p>
          <a:p>
            <a:pPr indent="-342900" lvl="0" marL="457200" rtl="0">
              <a:lnSpc>
                <a:spcPct val="100000"/>
              </a:lnSpc>
              <a:spcBef>
                <a:spcPts val="0"/>
              </a:spcBef>
              <a:spcAft>
                <a:spcPts val="0"/>
              </a:spcAft>
              <a:buClr>
                <a:schemeClr val="dk1"/>
              </a:buClr>
              <a:buSzPts val="1800"/>
              <a:buChar char="●"/>
            </a:pPr>
            <a:r>
              <a:rPr lang="en-GB">
                <a:solidFill>
                  <a:schemeClr val="dk1"/>
                </a:solidFill>
              </a:rPr>
              <a:t>Nachlass als </a:t>
            </a:r>
            <a:r>
              <a:rPr b="1" lang="en-GB">
                <a:solidFill>
                  <a:schemeClr val="dk1"/>
                </a:solidFill>
              </a:rPr>
              <a:t>‘Nebenprodukt’ des Lebens</a:t>
            </a:r>
            <a:br>
              <a:rPr lang="en-GB">
                <a:solidFill>
                  <a:schemeClr val="dk1"/>
                </a:solidFill>
              </a:rPr>
            </a:br>
            <a:r>
              <a:rPr lang="en-GB" sz="1200">
                <a:solidFill>
                  <a:schemeClr val="dk1"/>
                </a:solidFill>
              </a:rPr>
              <a:t>[Hobbs, </a:t>
            </a:r>
            <a:r>
              <a:rPr lang="en-GB" sz="1000">
                <a:solidFill>
                  <a:srgbClr val="222222"/>
                </a:solidFill>
              </a:rPr>
              <a:t>2001</a:t>
            </a:r>
            <a:r>
              <a:rPr lang="en-GB" sz="1200">
                <a:solidFill>
                  <a:schemeClr val="dk1"/>
                </a:solidFill>
              </a:rPr>
              <a:t>]</a:t>
            </a:r>
            <a:br>
              <a:rPr lang="en-GB">
                <a:solidFill>
                  <a:schemeClr val="dk1"/>
                </a:solidFill>
              </a:rPr>
            </a:br>
          </a:p>
          <a:p>
            <a:pPr indent="-342900" lvl="0" marL="457200" rtl="0" algn="just">
              <a:lnSpc>
                <a:spcPct val="100000"/>
              </a:lnSpc>
              <a:spcBef>
                <a:spcPts val="0"/>
              </a:spcBef>
              <a:spcAft>
                <a:spcPts val="0"/>
              </a:spcAft>
              <a:buClr>
                <a:schemeClr val="dk1"/>
              </a:buClr>
              <a:buSzPts val="1800"/>
              <a:buChar char="●"/>
            </a:pPr>
            <a:r>
              <a:rPr i="1" lang="en-GB">
                <a:solidFill>
                  <a:schemeClr val="dk1"/>
                </a:solidFill>
              </a:rPr>
              <a:t>“‘Nuggets’ of raw knowledge”</a:t>
            </a:r>
          </a:p>
          <a:p>
            <a:pPr indent="457200" lvl="0" marL="0" rtl="0" algn="just">
              <a:lnSpc>
                <a:spcPct val="100000"/>
              </a:lnSpc>
              <a:spcBef>
                <a:spcPts val="0"/>
              </a:spcBef>
              <a:spcAft>
                <a:spcPts val="0"/>
              </a:spcAft>
              <a:buNone/>
            </a:pPr>
            <a:r>
              <a:rPr lang="en-GB" sz="1200">
                <a:solidFill>
                  <a:schemeClr val="dk1"/>
                </a:solidFill>
              </a:rPr>
              <a:t>[Deodato, </a:t>
            </a:r>
            <a:r>
              <a:rPr lang="en-GB" sz="1000">
                <a:solidFill>
                  <a:srgbClr val="222222"/>
                </a:solidFill>
              </a:rPr>
              <a:t>2006</a:t>
            </a:r>
            <a:r>
              <a:rPr lang="en-GB" sz="1200">
                <a:solidFill>
                  <a:schemeClr val="dk1"/>
                </a:solidFill>
              </a:rPr>
              <a:t>]</a:t>
            </a:r>
          </a:p>
          <a:p>
            <a:pPr indent="-69850" lvl="0" marL="0" rtl="0">
              <a:lnSpc>
                <a:spcPct val="100000"/>
              </a:lnSpc>
              <a:spcBef>
                <a:spcPts val="0"/>
              </a:spcBef>
              <a:spcAft>
                <a:spcPts val="0"/>
              </a:spcAft>
              <a:buClr>
                <a:schemeClr val="dk1"/>
              </a:buClr>
              <a:buSzPts val="1100"/>
              <a:buFont typeface="Arial"/>
              <a:buNone/>
            </a:pPr>
            <a:r>
              <a:t/>
            </a:r>
            <a:endParaRPr>
              <a:solidFill>
                <a:schemeClr val="dk1"/>
              </a:solidFill>
            </a:endParaRPr>
          </a:p>
          <a:p>
            <a:pPr indent="-69850" lvl="0" marL="0" rtl="0">
              <a:lnSpc>
                <a:spcPct val="100000"/>
              </a:lnSpc>
              <a:spcBef>
                <a:spcPts val="0"/>
              </a:spcBef>
              <a:spcAft>
                <a:spcPts val="0"/>
              </a:spcAft>
              <a:buClr>
                <a:schemeClr val="dk1"/>
              </a:buClr>
              <a:buSzPts val="1100"/>
              <a:buFont typeface="Arial"/>
              <a:buNone/>
            </a:pPr>
            <a:r>
              <a:t/>
            </a:r>
            <a:endParaRPr sz="1200">
              <a:solidFill>
                <a:schemeClr val="dk1"/>
              </a:solidFill>
            </a:endParaRPr>
          </a:p>
          <a:p>
            <a:pPr indent="-69850" lvl="0" marL="0" rtl="0">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a:spcBef>
                <a:spcPts val="0"/>
              </a:spcBef>
              <a:buNone/>
            </a:pPr>
            <a:r>
              <a:t/>
            </a:r>
            <a:endParaRPr/>
          </a:p>
        </p:txBody>
      </p:sp>
      <p:pic>
        <p:nvPicPr>
          <p:cNvPr id="173" name="Shape 173"/>
          <p:cNvPicPr preferRelativeResize="0"/>
          <p:nvPr/>
        </p:nvPicPr>
        <p:blipFill>
          <a:blip r:embed="rId3">
            <a:alphaModFix/>
          </a:blip>
          <a:stretch>
            <a:fillRect/>
          </a:stretch>
        </p:blipFill>
        <p:spPr>
          <a:xfrm>
            <a:off x="7888648" y="3879918"/>
            <a:ext cx="943652" cy="95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1000"/>
                                        <p:tgtEl>
                                          <p:spTgt spid="1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Effect filter="fade" transition="in">
                                      <p:cBhvr>
                                        <p:cTn dur="1000"/>
                                        <p:tgtEl>
                                          <p:spTgt spid="1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Effect filter="fade" transition="in">
                                      <p:cBhvr>
                                        <p:cTn dur="1000"/>
                                        <p:tgtEl>
                                          <p:spTgt spid="1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Effect filter="fade" transition="in">
                                      <p:cBhvr>
                                        <p:cTn dur="1000"/>
                                        <p:tgtEl>
                                          <p:spTgt spid="17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animEffect filter="fade" transition="in">
                                      <p:cBhvr>
                                        <p:cTn dur="1000"/>
                                        <p:tgtEl>
                                          <p:spTgt spid="17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animEffect filter="fade" transition="in">
                                      <p:cBhvr>
                                        <p:cTn dur="1000"/>
                                        <p:tgtEl>
                                          <p:spTgt spid="17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animEffect filter="fade" transition="in">
                                      <p:cBhvr>
                                        <p:cTn dur="1000"/>
                                        <p:tgtEl>
                                          <p:spTgt spid="17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animEffect filter="fade" transition="in">
                                      <p:cBhvr>
                                        <p:cTn dur="1000"/>
                                        <p:tgtEl>
                                          <p:spTgt spid="17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animEffect filter="fade" transition="in">
                                      <p:cBhvr>
                                        <p:cTn dur="1000"/>
                                        <p:tgtEl>
                                          <p:spTgt spid="17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9" st="9"/>
                                            </p:txEl>
                                          </p:spTgt>
                                        </p:tgtEl>
                                        <p:attrNameLst>
                                          <p:attrName>style.visibility</p:attrName>
                                        </p:attrNameLst>
                                      </p:cBhvr>
                                      <p:to>
                                        <p:strVal val="visible"/>
                                      </p:to>
                                    </p:set>
                                    <p:animEffect filter="fade" transition="in">
                                      <p:cBhvr>
                                        <p:cTn dur="1000"/>
                                        <p:tgtEl>
                                          <p:spTgt spid="17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10" st="10"/>
                                            </p:txEl>
                                          </p:spTgt>
                                        </p:tgtEl>
                                        <p:attrNameLst>
                                          <p:attrName>style.visibility</p:attrName>
                                        </p:attrNameLst>
                                      </p:cBhvr>
                                      <p:to>
                                        <p:strVal val="visible"/>
                                      </p:to>
                                    </p:set>
                                    <p:animEffect filter="fade" transition="in">
                                      <p:cBhvr>
                                        <p:cTn dur="1000"/>
                                        <p:tgtEl>
                                          <p:spTgt spid="17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idx="1" type="body"/>
          </p:nvPr>
        </p:nvSpPr>
        <p:spPr>
          <a:xfrm>
            <a:off x="311700" y="1138750"/>
            <a:ext cx="8520600" cy="1873200"/>
          </a:xfrm>
          <a:prstGeom prst="rect">
            <a:avLst/>
          </a:prstGeom>
        </p:spPr>
        <p:txBody>
          <a:bodyPr anchorCtr="0" anchor="t" bIns="91425" lIns="91425" rIns="91425" wrap="square" tIns="91425">
            <a:noAutofit/>
          </a:bodyPr>
          <a:lstStyle/>
          <a:p>
            <a:pPr indent="-69850" lvl="0" marL="0" rtl="0">
              <a:lnSpc>
                <a:spcPct val="100000"/>
              </a:lnSpc>
              <a:spcBef>
                <a:spcPts val="0"/>
              </a:spcBef>
              <a:spcAft>
                <a:spcPts val="0"/>
              </a:spcAft>
              <a:buClr>
                <a:schemeClr val="dk1"/>
              </a:buClr>
              <a:buSzPts val="1100"/>
              <a:buFont typeface="Arial"/>
              <a:buNone/>
            </a:pPr>
            <a:r>
              <a:rPr b="1" lang="en-GB" sz="2000">
                <a:solidFill>
                  <a:schemeClr val="dk1"/>
                </a:solidFill>
              </a:rPr>
              <a:t>Semantic Web</a:t>
            </a:r>
            <a:r>
              <a:rPr lang="en-GB" sz="2000">
                <a:solidFill>
                  <a:schemeClr val="dk1"/>
                </a:solidFill>
              </a:rPr>
              <a:t> Technologien ermöglichen es </a:t>
            </a:r>
            <a:r>
              <a:rPr b="1" lang="en-GB" sz="2000">
                <a:solidFill>
                  <a:schemeClr val="dk1"/>
                </a:solidFill>
              </a:rPr>
              <a:t>Nachlassmaterialien</a:t>
            </a:r>
            <a:r>
              <a:rPr lang="en-GB" sz="2000">
                <a:solidFill>
                  <a:schemeClr val="dk1"/>
                </a:solidFill>
              </a:rPr>
              <a:t> so zu beschreiben, dass die Ansprüche an </a:t>
            </a:r>
            <a:r>
              <a:rPr b="1" lang="en-GB" sz="2000">
                <a:solidFill>
                  <a:schemeClr val="dk1"/>
                </a:solidFill>
              </a:rPr>
              <a:t>Individualität</a:t>
            </a:r>
            <a:r>
              <a:rPr lang="en-GB" sz="2000">
                <a:solidFill>
                  <a:schemeClr val="dk1"/>
                </a:solidFill>
              </a:rPr>
              <a:t> und</a:t>
            </a:r>
            <a:r>
              <a:rPr b="1" lang="en-GB" sz="2000">
                <a:solidFill>
                  <a:schemeClr val="dk1"/>
                </a:solidFill>
              </a:rPr>
              <a:t> Komplexität</a:t>
            </a:r>
            <a:r>
              <a:rPr lang="en-GB" sz="2000">
                <a:solidFill>
                  <a:schemeClr val="dk1"/>
                </a:solidFill>
              </a:rPr>
              <a:t>, aber auch an </a:t>
            </a:r>
            <a:r>
              <a:rPr b="1" lang="en-GB" sz="2000">
                <a:solidFill>
                  <a:schemeClr val="dk1"/>
                </a:solidFill>
              </a:rPr>
              <a:t>Interoperabilität</a:t>
            </a:r>
            <a:r>
              <a:rPr lang="en-GB" sz="2000">
                <a:solidFill>
                  <a:schemeClr val="dk1"/>
                </a:solidFill>
              </a:rPr>
              <a:t>, </a:t>
            </a:r>
            <a:r>
              <a:rPr b="1" lang="en-GB" sz="2000">
                <a:solidFill>
                  <a:schemeClr val="dk1"/>
                </a:solidFill>
              </a:rPr>
              <a:t>Nachhaltigkeit</a:t>
            </a:r>
            <a:r>
              <a:rPr lang="en-GB" sz="2000">
                <a:solidFill>
                  <a:schemeClr val="dk1"/>
                </a:solidFill>
              </a:rPr>
              <a:t> und </a:t>
            </a:r>
            <a:r>
              <a:rPr b="1" lang="en-GB" sz="2000">
                <a:solidFill>
                  <a:schemeClr val="dk1"/>
                </a:solidFill>
              </a:rPr>
              <a:t>Nachnutzbarkeit</a:t>
            </a:r>
            <a:r>
              <a:rPr lang="en-GB" sz="2000">
                <a:solidFill>
                  <a:schemeClr val="dk1"/>
                </a:solidFill>
              </a:rPr>
              <a:t> erfüllt werden. </a:t>
            </a:r>
            <a:br>
              <a:rPr lang="en-GB" sz="2000">
                <a:solidFill>
                  <a:schemeClr val="dk1"/>
                </a:solidFill>
              </a:rPr>
            </a:br>
            <a:br>
              <a:rPr lang="en-GB" sz="2000">
                <a:solidFill>
                  <a:schemeClr val="dk1"/>
                </a:solidFill>
              </a:rPr>
            </a:br>
          </a:p>
        </p:txBody>
      </p:sp>
      <p:sp>
        <p:nvSpPr>
          <p:cNvPr id="179" name="Shape 17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GB"/>
              <a:t>These</a:t>
            </a:r>
          </a:p>
        </p:txBody>
      </p:sp>
      <p:pic>
        <p:nvPicPr>
          <p:cNvPr id="180" name="Shape 180"/>
          <p:cNvPicPr preferRelativeResize="0"/>
          <p:nvPr/>
        </p:nvPicPr>
        <p:blipFill>
          <a:blip r:embed="rId3">
            <a:alphaModFix/>
          </a:blip>
          <a:stretch>
            <a:fillRect/>
          </a:stretch>
        </p:blipFill>
        <p:spPr>
          <a:xfrm>
            <a:off x="7848794" y="3899681"/>
            <a:ext cx="983500" cy="935988"/>
          </a:xfrm>
          <a:prstGeom prst="rect">
            <a:avLst/>
          </a:prstGeom>
          <a:noFill/>
          <a:ln>
            <a:noFill/>
          </a:ln>
        </p:spPr>
      </p:pic>
      <p:sp>
        <p:nvSpPr>
          <p:cNvPr id="181" name="Shape 181"/>
          <p:cNvSpPr/>
          <p:nvPr/>
        </p:nvSpPr>
        <p:spPr>
          <a:xfrm>
            <a:off x="1114300" y="3141000"/>
            <a:ext cx="2309400" cy="9360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82" name="Shape 182"/>
          <p:cNvSpPr txBox="1"/>
          <p:nvPr/>
        </p:nvSpPr>
        <p:spPr>
          <a:xfrm>
            <a:off x="3819275" y="2709150"/>
            <a:ext cx="4417200" cy="1799700"/>
          </a:xfrm>
          <a:prstGeom prst="rect">
            <a:avLst/>
          </a:prstGeom>
          <a:noFill/>
          <a:ln>
            <a:noFill/>
          </a:ln>
        </p:spPr>
        <p:txBody>
          <a:bodyPr anchorCtr="0" anchor="t" bIns="91425" lIns="91425" rIns="91425" wrap="square" tIns="91425">
            <a:noAutofit/>
          </a:bodyPr>
          <a:lstStyle/>
          <a:p>
            <a:pPr indent="-69850" lvl="0" marL="0">
              <a:spcBef>
                <a:spcPts val="0"/>
              </a:spcBef>
              <a:buClr>
                <a:schemeClr val="dk1"/>
              </a:buClr>
              <a:buSzPts val="1100"/>
              <a:buFont typeface="Arial"/>
              <a:buNone/>
            </a:pPr>
            <a:r>
              <a:rPr b="1" lang="en-GB" sz="1800">
                <a:solidFill>
                  <a:schemeClr val="dk1"/>
                </a:solidFill>
                <a:latin typeface="Helvetica Neue"/>
                <a:ea typeface="Helvetica Neue"/>
                <a:cs typeface="Helvetica Neue"/>
                <a:sym typeface="Helvetica Neue"/>
              </a:rPr>
              <a:t>Wissensbasis</a:t>
            </a:r>
          </a:p>
          <a:p>
            <a:pPr indent="0" lvl="0" marL="0">
              <a:spcBef>
                <a:spcPts val="0"/>
              </a:spcBef>
              <a:buNone/>
            </a:pPr>
            <a:r>
              <a:rPr b="1" lang="en-GB" sz="1800">
                <a:solidFill>
                  <a:schemeClr val="dk1"/>
                </a:solidFill>
                <a:latin typeface="Helvetica Neue"/>
                <a:ea typeface="Helvetica Neue"/>
                <a:cs typeface="Helvetica Neue"/>
                <a:sym typeface="Helvetica Neue"/>
              </a:rPr>
              <a:t>Transparenz</a:t>
            </a:r>
          </a:p>
          <a:p>
            <a:pPr indent="-69850" lvl="0" marL="0">
              <a:spcBef>
                <a:spcPts val="0"/>
              </a:spcBef>
              <a:buClr>
                <a:schemeClr val="dk1"/>
              </a:buClr>
              <a:buSzPts val="1100"/>
              <a:buFont typeface="Arial"/>
              <a:buNone/>
            </a:pPr>
            <a:r>
              <a:rPr b="1" lang="en-GB" sz="1800">
                <a:solidFill>
                  <a:schemeClr val="dk1"/>
                </a:solidFill>
                <a:latin typeface="Helvetica Neue"/>
                <a:ea typeface="Helvetica Neue"/>
                <a:cs typeface="Helvetica Neue"/>
                <a:sym typeface="Helvetica Neue"/>
              </a:rPr>
              <a:t>Linked Data</a:t>
            </a:r>
          </a:p>
          <a:p>
            <a:pPr indent="-69850" lvl="0" marL="0" rtl="0">
              <a:spcBef>
                <a:spcPts val="0"/>
              </a:spcBef>
              <a:buClr>
                <a:schemeClr val="dk1"/>
              </a:buClr>
              <a:buSzPts val="1100"/>
              <a:buFont typeface="Arial"/>
              <a:buNone/>
            </a:pPr>
            <a:r>
              <a:rPr b="1" lang="en-GB" sz="1800">
                <a:solidFill>
                  <a:schemeClr val="dk1"/>
                </a:solidFill>
                <a:latin typeface="Helvetica Neue"/>
                <a:ea typeface="Helvetica Neue"/>
                <a:cs typeface="Helvetica Neue"/>
                <a:sym typeface="Helvetica Neue"/>
              </a:rPr>
              <a:t>Information Retrieval</a:t>
            </a:r>
            <a:br>
              <a:rPr b="1" lang="en-GB" sz="1800">
                <a:solidFill>
                  <a:schemeClr val="dk1"/>
                </a:solidFill>
                <a:latin typeface="Helvetica Neue"/>
                <a:ea typeface="Helvetica Neue"/>
                <a:cs typeface="Helvetica Neue"/>
                <a:sym typeface="Helvetica Neue"/>
              </a:rPr>
            </a:br>
            <a:r>
              <a:rPr b="1" lang="en-GB" sz="1800">
                <a:solidFill>
                  <a:schemeClr val="dk1"/>
                </a:solidFill>
                <a:latin typeface="Helvetica Neue"/>
                <a:ea typeface="Helvetica Neue"/>
                <a:cs typeface="Helvetica Neue"/>
                <a:sym typeface="Helvetica Neue"/>
              </a:rPr>
              <a:t>Resource Discovery</a:t>
            </a:r>
            <a:br>
              <a:rPr lang="en-GB" sz="1800">
                <a:solidFill>
                  <a:schemeClr val="dk1"/>
                </a:solidFill>
                <a:latin typeface="Helvetica Neue"/>
                <a:ea typeface="Helvetica Neue"/>
                <a:cs typeface="Helvetica Neue"/>
                <a:sym typeface="Helvetica Neue"/>
              </a:rPr>
            </a:br>
            <a:r>
              <a:rPr lang="en-GB" sz="1000">
                <a:solidFill>
                  <a:schemeClr val="dk1"/>
                </a:solidFill>
                <a:latin typeface="Helvetica Neue"/>
                <a:ea typeface="Helvetica Neue"/>
                <a:cs typeface="Helvetica Neue"/>
                <a:sym typeface="Helvetica Neue"/>
              </a:rPr>
              <a:t>[Higgins, 2016]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GB"/>
              <a:t>Related Work</a:t>
            </a:r>
          </a:p>
        </p:txBody>
      </p:sp>
      <p:sp>
        <p:nvSpPr>
          <p:cNvPr id="188" name="Shape 188"/>
          <p:cNvSpPr txBox="1"/>
          <p:nvPr>
            <p:ph idx="1" type="body"/>
          </p:nvPr>
        </p:nvSpPr>
        <p:spPr>
          <a:xfrm>
            <a:off x="311700" y="1145625"/>
            <a:ext cx="8520600" cy="34164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GB" sz="1400"/>
              <a:t>wittgensteinsource.org</a:t>
            </a:r>
            <a:br>
              <a:rPr lang="en-GB" sz="1400"/>
            </a:br>
            <a:r>
              <a:rPr lang="en-GB" sz="1400"/>
              <a:t>	Wittgenstein.owl</a:t>
            </a:r>
            <a:br>
              <a:rPr lang="en-GB" sz="1400"/>
            </a:br>
            <a:r>
              <a:rPr lang="en-GB" sz="1400"/>
              <a:t>	Suche </a:t>
            </a:r>
            <a:r>
              <a:rPr lang="en-GB" sz="1400">
                <a:solidFill>
                  <a:schemeClr val="dk1"/>
                </a:solidFill>
              </a:rPr>
              <a:t>(facettiert)</a:t>
            </a:r>
            <a:r>
              <a:rPr lang="en-GB" sz="1400"/>
              <a:t> und Resource Discovery</a:t>
            </a:r>
            <a:br>
              <a:rPr lang="en-GB" sz="1400"/>
            </a:br>
            <a:r>
              <a:rPr lang="en-GB" sz="1400"/>
              <a:t>	</a:t>
            </a:r>
            <a:r>
              <a:rPr lang="en-GB" sz="1000"/>
              <a:t>[</a:t>
            </a:r>
            <a:r>
              <a:rPr lang="en-GB" sz="1000">
                <a:solidFill>
                  <a:schemeClr val="dk1"/>
                </a:solidFill>
              </a:rPr>
              <a:t>Addis, Brock, Pichler 2015]</a:t>
            </a:r>
          </a:p>
          <a:p>
            <a:pPr indent="0" lvl="0" marL="0">
              <a:lnSpc>
                <a:spcPct val="100000"/>
              </a:lnSpc>
              <a:spcBef>
                <a:spcPts val="0"/>
              </a:spcBef>
              <a:buNone/>
            </a:pPr>
            <a:r>
              <a:rPr b="1" lang="en-GB" sz="1400"/>
              <a:t>s</a:t>
            </a:r>
            <a:r>
              <a:rPr b="1" lang="en-GB" sz="1400"/>
              <a:t>andrart.net</a:t>
            </a:r>
            <a:br>
              <a:rPr b="1" lang="en-GB" sz="1400"/>
            </a:br>
            <a:r>
              <a:rPr b="1" lang="en-GB" sz="1400"/>
              <a:t>	</a:t>
            </a:r>
            <a:r>
              <a:rPr lang="en-GB" sz="1400"/>
              <a:t>Digitale Edition mit </a:t>
            </a:r>
            <a:r>
              <a:rPr lang="en-GB" sz="1400"/>
              <a:t>Linked Open Data in RDF</a:t>
            </a:r>
          </a:p>
          <a:p>
            <a:pPr indent="0" lvl="0" marL="0">
              <a:lnSpc>
                <a:spcPct val="100000"/>
              </a:lnSpc>
              <a:spcBef>
                <a:spcPts val="0"/>
              </a:spcBef>
              <a:buNone/>
            </a:pPr>
            <a:r>
              <a:rPr b="1" lang="en-GB" sz="1400">
                <a:solidFill>
                  <a:schemeClr val="dk1"/>
                </a:solidFill>
              </a:rPr>
              <a:t>Data for History Consortium</a:t>
            </a:r>
            <a:r>
              <a:rPr lang="en-GB" sz="1400">
                <a:solidFill>
                  <a:schemeClr val="dk1"/>
                </a:solidFill>
              </a:rPr>
              <a:t> </a:t>
            </a:r>
            <a:br>
              <a:rPr lang="en-GB" sz="1400">
                <a:solidFill>
                  <a:schemeClr val="dk1"/>
                </a:solidFill>
              </a:rPr>
            </a:br>
            <a:r>
              <a:rPr lang="en-GB" sz="1400">
                <a:solidFill>
                  <a:schemeClr val="dk1"/>
                </a:solidFill>
              </a:rPr>
              <a:t>	“</a:t>
            </a:r>
            <a:r>
              <a:rPr i="1" lang="en-GB" sz="1400">
                <a:solidFill>
                  <a:schemeClr val="dk1"/>
                </a:solidFill>
              </a:rPr>
              <a:t>develop and then maintain a common ontological model that would allow for domain specific, </a:t>
            </a:r>
            <a:br>
              <a:rPr i="1" lang="en-GB" sz="1400">
                <a:solidFill>
                  <a:schemeClr val="dk1"/>
                </a:solidFill>
              </a:rPr>
            </a:br>
            <a:r>
              <a:rPr i="1" lang="en-GB" sz="1400">
                <a:solidFill>
                  <a:schemeClr val="dk1"/>
                </a:solidFill>
              </a:rPr>
              <a:t>	semantically robust data integration and interoperability” </a:t>
            </a:r>
            <a:br>
              <a:rPr i="1" lang="en-GB" sz="1400">
                <a:solidFill>
                  <a:schemeClr val="dk1"/>
                </a:solidFill>
              </a:rPr>
            </a:br>
            <a:r>
              <a:rPr i="1" lang="en-GB" sz="1400">
                <a:solidFill>
                  <a:schemeClr val="dk1"/>
                </a:solidFill>
              </a:rPr>
              <a:t>	</a:t>
            </a:r>
            <a:r>
              <a:rPr lang="en-GB" sz="1000">
                <a:solidFill>
                  <a:schemeClr val="dk1"/>
                </a:solidFill>
              </a:rPr>
              <a:t>[http://dataforhistory.org]</a:t>
            </a:r>
          </a:p>
          <a:p>
            <a:pPr indent="0" lvl="0" marL="0" rtl="0">
              <a:lnSpc>
                <a:spcPct val="100000"/>
              </a:lnSpc>
              <a:spcBef>
                <a:spcPts val="0"/>
              </a:spcBef>
              <a:buNone/>
            </a:pPr>
            <a:r>
              <a:rPr b="1" lang="en-GB" sz="1400">
                <a:solidFill>
                  <a:schemeClr val="dk1"/>
                </a:solidFill>
              </a:rPr>
              <a:t>Datenbanksystem ConedaKOR:</a:t>
            </a:r>
            <a:br>
              <a:rPr b="1" lang="en-GB" sz="1400">
                <a:solidFill>
                  <a:schemeClr val="dk1"/>
                </a:solidFill>
              </a:rPr>
            </a:br>
            <a:r>
              <a:rPr b="1" lang="en-GB" sz="1400">
                <a:solidFill>
                  <a:schemeClr val="dk1"/>
                </a:solidFill>
              </a:rPr>
              <a:t>	</a:t>
            </a:r>
            <a:r>
              <a:rPr lang="en-GB" sz="1400">
                <a:solidFill>
                  <a:schemeClr val="dk1"/>
                </a:solidFill>
              </a:rPr>
              <a:t>Ontologiebasierte Wissensrepräsentation von Kulturerbe-Daten</a:t>
            </a:r>
            <a:br>
              <a:rPr lang="en-GB" sz="1400">
                <a:solidFill>
                  <a:schemeClr val="dk1"/>
                </a:solidFill>
              </a:rPr>
            </a:br>
            <a:r>
              <a:rPr lang="en-GB" sz="1400">
                <a:solidFill>
                  <a:schemeClr val="dk1"/>
                </a:solidFill>
              </a:rPr>
              <a:t>	</a:t>
            </a:r>
            <a:r>
              <a:rPr lang="en-GB" sz="1000">
                <a:solidFill>
                  <a:schemeClr val="dk1"/>
                </a:solidFill>
              </a:rPr>
              <a:t>[Sven; Wübbena, 2016]</a:t>
            </a:r>
          </a:p>
          <a:p>
            <a:pPr indent="0" lvl="0" marL="0">
              <a:lnSpc>
                <a:spcPct val="100000"/>
              </a:lnSpc>
              <a:spcBef>
                <a:spcPts val="0"/>
              </a:spcBef>
              <a:buNone/>
            </a:pPr>
            <a:r>
              <a:rPr lang="en-GB" sz="1400"/>
              <a:t>	</a:t>
            </a:r>
          </a:p>
        </p:txBody>
      </p:sp>
      <p:pic>
        <p:nvPicPr>
          <p:cNvPr id="189" name="Shape 189"/>
          <p:cNvPicPr preferRelativeResize="0"/>
          <p:nvPr/>
        </p:nvPicPr>
        <p:blipFill>
          <a:blip r:embed="rId3">
            <a:alphaModFix/>
          </a:blip>
          <a:stretch>
            <a:fillRect/>
          </a:stretch>
        </p:blipFill>
        <p:spPr>
          <a:xfrm>
            <a:off x="7926626" y="3879918"/>
            <a:ext cx="905667" cy="95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10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10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1000"/>
                                        <p:tgtEl>
                                          <p:spTgt spid="18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nvSpPr>
        <p:spPr>
          <a:xfrm>
            <a:off x="311700" y="1242650"/>
            <a:ext cx="7701600" cy="3470100"/>
          </a:xfrm>
          <a:prstGeom prst="rect">
            <a:avLst/>
          </a:prstGeom>
          <a:noFill/>
          <a:ln>
            <a:noFill/>
          </a:ln>
        </p:spPr>
        <p:txBody>
          <a:bodyPr anchorCtr="0" anchor="t" bIns="91425" lIns="91425" rIns="91425" wrap="square" tIns="91425">
            <a:noAutofit/>
          </a:bodyPr>
          <a:lstStyle/>
          <a:p>
            <a:pPr indent="-342900" lvl="0" marL="457200" rtl="0">
              <a:lnSpc>
                <a:spcPct val="200000"/>
              </a:lnSpc>
              <a:spcBef>
                <a:spcPts val="0"/>
              </a:spcBef>
              <a:spcAft>
                <a:spcPts val="0"/>
              </a:spcAft>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Zerstreute Information zusammenführen und verknüpfen</a:t>
            </a:r>
          </a:p>
          <a:p>
            <a:pPr indent="-342900" lvl="0" marL="457200" rtl="0">
              <a:lnSpc>
                <a:spcPct val="200000"/>
              </a:lnSpc>
              <a:spcBef>
                <a:spcPts val="0"/>
              </a:spcBef>
              <a:spcAft>
                <a:spcPts val="0"/>
              </a:spcAft>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Komplexe Sachverhalte mittels</a:t>
            </a:r>
            <a:r>
              <a:rPr b="1" lang="en-GB" sz="1800">
                <a:solidFill>
                  <a:schemeClr val="dk1"/>
                </a:solidFill>
                <a:latin typeface="Helvetica Neue"/>
                <a:ea typeface="Helvetica Neue"/>
                <a:cs typeface="Helvetica Neue"/>
                <a:sym typeface="Helvetica Neue"/>
              </a:rPr>
              <a:t> Klassen</a:t>
            </a:r>
            <a:r>
              <a:rPr lang="en-GB" sz="1800">
                <a:solidFill>
                  <a:schemeClr val="dk1"/>
                </a:solidFill>
                <a:latin typeface="Helvetica Neue"/>
                <a:ea typeface="Helvetica Neue"/>
                <a:cs typeface="Helvetica Neue"/>
                <a:sym typeface="Helvetica Neue"/>
              </a:rPr>
              <a:t> und </a:t>
            </a:r>
            <a:r>
              <a:rPr b="1" lang="en-GB" sz="1800">
                <a:solidFill>
                  <a:schemeClr val="dk1"/>
                </a:solidFill>
                <a:latin typeface="Helvetica Neue"/>
                <a:ea typeface="Helvetica Neue"/>
                <a:cs typeface="Helvetica Neue"/>
                <a:sym typeface="Helvetica Neue"/>
              </a:rPr>
              <a:t>Relationen</a:t>
            </a:r>
            <a:r>
              <a:rPr lang="en-GB" sz="1800">
                <a:solidFill>
                  <a:schemeClr val="dk1"/>
                </a:solidFill>
                <a:latin typeface="Helvetica Neue"/>
                <a:ea typeface="Helvetica Neue"/>
                <a:cs typeface="Helvetica Neue"/>
                <a:sym typeface="Helvetica Neue"/>
              </a:rPr>
              <a:t> modellieren</a:t>
            </a:r>
          </a:p>
          <a:p>
            <a:pPr indent="-342900" lvl="0" marL="457200" rtl="0">
              <a:lnSpc>
                <a:spcPct val="200000"/>
              </a:lnSpc>
              <a:spcBef>
                <a:spcPts val="0"/>
              </a:spcBef>
              <a:spcAft>
                <a:spcPts val="0"/>
              </a:spcAft>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Individuelles Datenmodell und Interoperabilität </a:t>
            </a:r>
            <a:br>
              <a:rPr lang="en-GB" sz="1800">
                <a:solidFill>
                  <a:schemeClr val="dk1"/>
                </a:solidFill>
                <a:latin typeface="Helvetica Neue"/>
                <a:ea typeface="Helvetica Neue"/>
                <a:cs typeface="Helvetica Neue"/>
                <a:sym typeface="Helvetica Neue"/>
              </a:rPr>
            </a:br>
            <a:r>
              <a:rPr lang="en-GB" sz="1800">
                <a:solidFill>
                  <a:schemeClr val="dk1"/>
                </a:solidFill>
                <a:latin typeface="Helvetica Neue"/>
                <a:ea typeface="Helvetica Neue"/>
                <a:cs typeface="Helvetica Neue"/>
                <a:sym typeface="Helvetica Neue"/>
              </a:rPr>
              <a:t>(</a:t>
            </a:r>
            <a:r>
              <a:rPr b="1" lang="en-GB" sz="1800">
                <a:solidFill>
                  <a:schemeClr val="dk1"/>
                </a:solidFill>
                <a:latin typeface="Helvetica Neue"/>
                <a:ea typeface="Helvetica Neue"/>
                <a:cs typeface="Helvetica Neue"/>
                <a:sym typeface="Helvetica Neue"/>
              </a:rPr>
              <a:t>GND</a:t>
            </a:r>
            <a:r>
              <a:rPr lang="en-GB" sz="1800">
                <a:solidFill>
                  <a:schemeClr val="dk1"/>
                </a:solidFill>
                <a:latin typeface="Helvetica Neue"/>
                <a:ea typeface="Helvetica Neue"/>
                <a:cs typeface="Helvetica Neue"/>
                <a:sym typeface="Helvetica Neue"/>
              </a:rPr>
              <a:t>, </a:t>
            </a:r>
            <a:r>
              <a:rPr b="1" lang="en-GB" sz="1800">
                <a:solidFill>
                  <a:schemeClr val="dk1"/>
                </a:solidFill>
                <a:latin typeface="Helvetica Neue"/>
                <a:ea typeface="Helvetica Neue"/>
                <a:cs typeface="Helvetica Neue"/>
                <a:sym typeface="Helvetica Neue"/>
              </a:rPr>
              <a:t>CIDOC</a:t>
            </a:r>
            <a:r>
              <a:rPr lang="en-GB" sz="1800">
                <a:solidFill>
                  <a:schemeClr val="dk1"/>
                </a:solidFill>
                <a:latin typeface="Helvetica Neue"/>
                <a:ea typeface="Helvetica Neue"/>
                <a:cs typeface="Helvetica Neue"/>
                <a:sym typeface="Helvetica Neue"/>
              </a:rPr>
              <a:t>, </a:t>
            </a:r>
            <a:r>
              <a:rPr b="1" lang="en-GB" sz="1800">
                <a:solidFill>
                  <a:schemeClr val="dk1"/>
                </a:solidFill>
                <a:latin typeface="Helvetica Neue"/>
                <a:ea typeface="Helvetica Neue"/>
                <a:cs typeface="Helvetica Neue"/>
                <a:sym typeface="Helvetica Neue"/>
              </a:rPr>
              <a:t>FOAF</a:t>
            </a:r>
            <a:r>
              <a:rPr lang="en-GB" sz="1800">
                <a:solidFill>
                  <a:schemeClr val="dk1"/>
                </a:solidFill>
                <a:latin typeface="Helvetica Neue"/>
                <a:ea typeface="Helvetica Neue"/>
                <a:cs typeface="Helvetica Neue"/>
                <a:sym typeface="Helvetica Neue"/>
              </a:rPr>
              <a:t>, </a:t>
            </a:r>
            <a:r>
              <a:rPr b="1" lang="en-GB" sz="1800">
                <a:solidFill>
                  <a:schemeClr val="dk1"/>
                </a:solidFill>
                <a:latin typeface="Helvetica Neue"/>
                <a:ea typeface="Helvetica Neue"/>
                <a:cs typeface="Helvetica Neue"/>
                <a:sym typeface="Helvetica Neue"/>
              </a:rPr>
              <a:t>FRBR</a:t>
            </a:r>
            <a:r>
              <a:rPr lang="en-GB" sz="1800">
                <a:solidFill>
                  <a:schemeClr val="dk1"/>
                </a:solidFill>
                <a:latin typeface="Helvetica Neue"/>
                <a:ea typeface="Helvetica Neue"/>
                <a:cs typeface="Helvetica Neue"/>
                <a:sym typeface="Helvetica Neue"/>
              </a:rPr>
              <a:t>, etc.)</a:t>
            </a:r>
          </a:p>
          <a:p>
            <a:pPr indent="-342900" lvl="0" marL="457200">
              <a:lnSpc>
                <a:spcPct val="200000"/>
              </a:lnSpc>
              <a:spcBef>
                <a:spcPts val="0"/>
              </a:spcBef>
              <a:buClr>
                <a:schemeClr val="dk1"/>
              </a:buClr>
              <a:buSzPts val="1800"/>
              <a:buFont typeface="Helvetica Neue"/>
              <a:buChar char="●"/>
            </a:pPr>
            <a:r>
              <a:rPr lang="en-GB" sz="1800">
                <a:solidFill>
                  <a:schemeClr val="dk1"/>
                </a:solidFill>
                <a:latin typeface="Helvetica Neue"/>
                <a:ea typeface="Helvetica Neue"/>
                <a:cs typeface="Helvetica Neue"/>
                <a:sym typeface="Helvetica Neue"/>
              </a:rPr>
              <a:t>RDF, RDFs und OWL sind </a:t>
            </a:r>
            <a:r>
              <a:rPr b="1" lang="en-GB" sz="1800">
                <a:solidFill>
                  <a:schemeClr val="dk1"/>
                </a:solidFill>
                <a:latin typeface="Helvetica Neue"/>
                <a:ea typeface="Helvetica Neue"/>
                <a:cs typeface="Helvetica Neue"/>
                <a:sym typeface="Helvetica Neue"/>
              </a:rPr>
              <a:t>W3C Standard</a:t>
            </a:r>
          </a:p>
          <a:p>
            <a:pPr indent="0" lvl="0" marL="0" rtl="0">
              <a:lnSpc>
                <a:spcPct val="115000"/>
              </a:lnSpc>
              <a:spcBef>
                <a:spcPts val="0"/>
              </a:spcBef>
              <a:buNone/>
            </a:pPr>
            <a:r>
              <a:t/>
            </a:r>
            <a:endParaRPr sz="1800">
              <a:solidFill>
                <a:schemeClr val="dk1"/>
              </a:solidFill>
              <a:latin typeface="Helvetica Neue"/>
              <a:ea typeface="Helvetica Neue"/>
              <a:cs typeface="Helvetica Neue"/>
              <a:sym typeface="Helvetica Neue"/>
            </a:endParaRPr>
          </a:p>
          <a:p>
            <a:pPr indent="0" lvl="0" marL="0" rtl="0">
              <a:lnSpc>
                <a:spcPct val="115000"/>
              </a:lnSpc>
              <a:spcBef>
                <a:spcPts val="0"/>
              </a:spcBef>
              <a:buNone/>
            </a:pPr>
            <a:r>
              <a:t/>
            </a:r>
            <a:endParaRPr sz="1800">
              <a:solidFill>
                <a:schemeClr val="dk1"/>
              </a:solidFill>
              <a:latin typeface="Helvetica Neue"/>
              <a:ea typeface="Helvetica Neue"/>
              <a:cs typeface="Helvetica Neue"/>
              <a:sym typeface="Helvetica Neue"/>
            </a:endParaRPr>
          </a:p>
        </p:txBody>
      </p:sp>
      <p:sp>
        <p:nvSpPr>
          <p:cNvPr id="195" name="Shape 19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GB"/>
              <a:t>Argumente</a:t>
            </a:r>
          </a:p>
        </p:txBody>
      </p:sp>
      <p:pic>
        <p:nvPicPr>
          <p:cNvPr id="196" name="Shape 196"/>
          <p:cNvPicPr preferRelativeResize="0"/>
          <p:nvPr/>
        </p:nvPicPr>
        <p:blipFill>
          <a:blip r:embed="rId3">
            <a:alphaModFix/>
          </a:blip>
          <a:stretch>
            <a:fillRect/>
          </a:stretch>
        </p:blipFill>
        <p:spPr>
          <a:xfrm>
            <a:off x="7848790" y="3879918"/>
            <a:ext cx="983510" cy="95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10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10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1000"/>
                                        <p:tgtEl>
                                          <p:spTgt spid="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1000"/>
                                        <p:tgtEl>
                                          <p:spTgt spid="1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Effect filter="fade" transition="in">
                                      <p:cBhvr>
                                        <p:cTn dur="1000"/>
                                        <p:tgtEl>
                                          <p:spTgt spid="1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Effect filter="fade" transition="in">
                                      <p:cBhvr>
                                        <p:cTn dur="1000"/>
                                        <p:tgtEl>
                                          <p:spTgt spid="19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niGrazZIM">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