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7099300" cy="102346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/>
  </p:normalViewPr>
  <p:slideViewPr>
    <p:cSldViewPr>
      <p:cViewPr varScale="1">
        <p:scale>
          <a:sx n="78" d="100"/>
          <a:sy n="78" d="100"/>
        </p:scale>
        <p:origin x="3048" y="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575" cy="511175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40" y="2"/>
            <a:ext cx="3076575" cy="511175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>
              <a:defRPr sz="1100"/>
            </a:lvl1pPr>
          </a:lstStyle>
          <a:p>
            <a:fld id="{D6C45F47-092F-4896-995C-AFB79625EBA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1" rIns="91424" bIns="45711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5" y="4860925"/>
            <a:ext cx="5680075" cy="4605338"/>
          </a:xfrm>
          <a:prstGeom prst="rect">
            <a:avLst/>
          </a:prstGeom>
        </p:spPr>
        <p:txBody>
          <a:bodyPr vert="horz" lIns="91424" tIns="45711" rIns="91424" bIns="4571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852"/>
            <a:ext cx="3076575" cy="511175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40" y="9721852"/>
            <a:ext cx="3076575" cy="511175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>
              <a:defRPr sz="1100"/>
            </a:lvl1pPr>
          </a:lstStyle>
          <a:p>
            <a:fld id="{A70AE0D2-A385-48E4-8698-FCA5C439A6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0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E0D2-A385-48E4-8698-FCA5C439A6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5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23FE-087C-4D5F-9AC6-45824C6099BB}" type="datetimeFigureOut">
              <a:rPr lang="de-DE" smtClean="0"/>
              <a:pPr/>
              <a:t>09.01.2023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71D3E-341A-407D-BB29-3FD65C01E8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4145" y="-397172"/>
            <a:ext cx="6907259" cy="100883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hteck 5"/>
          <p:cNvSpPr/>
          <p:nvPr/>
        </p:nvSpPr>
        <p:spPr>
          <a:xfrm>
            <a:off x="-44453" y="1929859"/>
            <a:ext cx="6867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Innsbruck </a:t>
            </a:r>
            <a:r>
              <a:rPr lang="de-DE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Physics</a:t>
            </a:r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C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olloquium</a:t>
            </a:r>
          </a:p>
        </p:txBody>
      </p:sp>
      <p:sp>
        <p:nvSpPr>
          <p:cNvPr id="7" name="Rechteck 6"/>
          <p:cNvSpPr/>
          <p:nvPr/>
        </p:nvSpPr>
        <p:spPr>
          <a:xfrm>
            <a:off x="71279" y="3265248"/>
            <a:ext cx="6049110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Albert </a:t>
            </a:r>
            <a:r>
              <a:rPr lang="en-US" sz="2600" b="1" dirty="0" err="1" smtClean="0">
                <a:solidFill>
                  <a:schemeClr val="bg1"/>
                </a:solidFill>
              </a:rPr>
              <a:t>Schliesser</a:t>
            </a:r>
            <a:endParaRPr lang="en-US" sz="2600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University of Copenhagen, Niels Bohr Institute, Denmark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2" name="AutoShape 69" descr="imap://c704111@exchange.uibk.ac.at:143/fetch%3EUID%3E/INBOX%3E26340?part=1.1.3&amp;filename=image002.jpg"/>
          <p:cNvSpPr>
            <a:spLocks noChangeAspect="1" noChangeArrowheads="1"/>
          </p:cNvSpPr>
          <p:nvPr/>
        </p:nvSpPr>
        <p:spPr bwMode="auto">
          <a:xfrm>
            <a:off x="155575" y="-1265238"/>
            <a:ext cx="64674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17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74"/>
          <p:cNvSpPr>
            <a:spLocks noChangeArrowheads="1"/>
          </p:cNvSpPr>
          <p:nvPr/>
        </p:nvSpPr>
        <p:spPr bwMode="auto">
          <a:xfrm>
            <a:off x="0" y="2286000"/>
            <a:ext cx="6858000" cy="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75"/>
          <p:cNvSpPr>
            <a:spLocks noChangeArrowheads="1"/>
          </p:cNvSpPr>
          <p:nvPr/>
        </p:nvSpPr>
        <p:spPr bwMode="auto">
          <a:xfrm flipV="1">
            <a:off x="-27384" y="5714171"/>
            <a:ext cx="68853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6"/>
          <p:cNvSpPr>
            <a:spLocks noChangeAspect="1" noChangeArrowheads="1"/>
          </p:cNvSpPr>
          <p:nvPr/>
        </p:nvSpPr>
        <p:spPr bwMode="auto">
          <a:xfrm>
            <a:off x="-3308751" y="6908816"/>
            <a:ext cx="1346906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09" descr="imap://c704111@exchange.uibk.ac.at:143/fetch%3EUID%3E/INBOX%3E80000?part=1.2.2&amp;filename=RQ-zoom.jpg"/>
          <p:cNvSpPr>
            <a:spLocks noChangeAspect="1" noChangeArrowheads="1"/>
          </p:cNvSpPr>
          <p:nvPr/>
        </p:nvSpPr>
        <p:spPr bwMode="auto">
          <a:xfrm>
            <a:off x="155575" y="-2011363"/>
            <a:ext cx="33147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802744" y="2344832"/>
            <a:ext cx="4448432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de-AT" sz="2800" b="1" dirty="0" err="1">
                <a:solidFill>
                  <a:schemeClr val="bg1"/>
                </a:solidFill>
              </a:rPr>
              <a:t>Phononic</a:t>
            </a:r>
            <a:r>
              <a:rPr lang="de-AT" sz="2800" b="1" dirty="0">
                <a:solidFill>
                  <a:schemeClr val="bg1"/>
                </a:solidFill>
              </a:rPr>
              <a:t> </a:t>
            </a:r>
            <a:r>
              <a:rPr lang="de-AT" sz="2800" b="1" dirty="0" err="1">
                <a:solidFill>
                  <a:schemeClr val="bg1"/>
                </a:solidFill>
              </a:rPr>
              <a:t>quantum</a:t>
            </a:r>
            <a:r>
              <a:rPr lang="de-AT" sz="2800" b="1" dirty="0">
                <a:solidFill>
                  <a:schemeClr val="bg1"/>
                </a:solidFill>
              </a:rPr>
              <a:t> </a:t>
            </a:r>
            <a:r>
              <a:rPr lang="de-AT" sz="2800" b="1" dirty="0" err="1">
                <a:solidFill>
                  <a:schemeClr val="bg1"/>
                </a:solidFill>
              </a:rPr>
              <a:t>sensors</a:t>
            </a:r>
            <a:r>
              <a:rPr lang="de-AT" sz="2800" b="1" dirty="0">
                <a:solidFill>
                  <a:schemeClr val="bg1"/>
                </a:solidFill>
              </a:rPr>
              <a:t> and </a:t>
            </a:r>
            <a:r>
              <a:rPr lang="de-AT" sz="2800" b="1" dirty="0" err="1">
                <a:solidFill>
                  <a:schemeClr val="bg1"/>
                </a:solidFill>
              </a:rPr>
              <a:t>transducers</a:t>
            </a:r>
            <a:r>
              <a:rPr lang="de-AT" sz="2800" b="1" dirty="0">
                <a:solidFill>
                  <a:schemeClr val="bg1"/>
                </a:solidFill>
              </a:rPr>
              <a:t> </a:t>
            </a:r>
            <a:endParaRPr lang="de-AT" sz="2800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3600" y="4033554"/>
            <a:ext cx="6684363" cy="57400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de-AT" sz="1400" dirty="0">
                <a:solidFill>
                  <a:schemeClr val="bg1"/>
                </a:solidFill>
              </a:rPr>
              <a:t>In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last </a:t>
            </a:r>
            <a:r>
              <a:rPr lang="de-AT" sz="1400" dirty="0" err="1">
                <a:solidFill>
                  <a:schemeClr val="bg1"/>
                </a:solidFill>
              </a:rPr>
              <a:t>decade</a:t>
            </a:r>
            <a:r>
              <a:rPr lang="de-AT" sz="1400" dirty="0">
                <a:solidFill>
                  <a:schemeClr val="bg1"/>
                </a:solidFill>
              </a:rPr>
              <a:t>, </a:t>
            </a:r>
            <a:r>
              <a:rPr lang="de-AT" sz="1400" dirty="0" err="1">
                <a:solidFill>
                  <a:schemeClr val="bg1"/>
                </a:solidFill>
              </a:rPr>
              <a:t>we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have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made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dramatic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progress</a:t>
            </a:r>
            <a:r>
              <a:rPr lang="de-AT" sz="1400" dirty="0">
                <a:solidFill>
                  <a:schemeClr val="bg1"/>
                </a:solidFill>
              </a:rPr>
              <a:t> in </a:t>
            </a:r>
            <a:r>
              <a:rPr lang="de-AT" sz="1400" dirty="0" err="1">
                <a:solidFill>
                  <a:schemeClr val="bg1"/>
                </a:solidFill>
              </a:rPr>
              <a:t>our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ability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to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control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motional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degrees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of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freedom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of</a:t>
            </a:r>
            <a:r>
              <a:rPr lang="de-AT" sz="1400" dirty="0">
                <a:solidFill>
                  <a:schemeClr val="bg1"/>
                </a:solidFill>
              </a:rPr>
              <a:t> nano- and </a:t>
            </a:r>
            <a:r>
              <a:rPr lang="de-AT" sz="1400" dirty="0" err="1">
                <a:solidFill>
                  <a:schemeClr val="bg1"/>
                </a:solidFill>
              </a:rPr>
              <a:t>microscale</a:t>
            </a:r>
            <a:r>
              <a:rPr lang="de-AT" sz="1400" dirty="0">
                <a:solidFill>
                  <a:schemeClr val="bg1"/>
                </a:solidFill>
              </a:rPr>
              <a:t> solid-</a:t>
            </a:r>
            <a:r>
              <a:rPr lang="de-AT" sz="1400" dirty="0" err="1">
                <a:solidFill>
                  <a:schemeClr val="bg1"/>
                </a:solidFill>
              </a:rPr>
              <a:t>state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objects</a:t>
            </a:r>
            <a:r>
              <a:rPr lang="de-AT" sz="1400" dirty="0">
                <a:solidFill>
                  <a:schemeClr val="bg1"/>
                </a:solidFill>
              </a:rPr>
              <a:t>. Phonons, </a:t>
            </a:r>
            <a:r>
              <a:rPr lang="de-AT" sz="1400" dirty="0" err="1">
                <a:solidFill>
                  <a:schemeClr val="bg1"/>
                </a:solidFill>
              </a:rPr>
              <a:t>their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elementary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excitations</a:t>
            </a:r>
            <a:r>
              <a:rPr lang="de-AT" sz="1400" dirty="0">
                <a:solidFill>
                  <a:schemeClr val="bg1"/>
                </a:solidFill>
              </a:rPr>
              <a:t>, </a:t>
            </a:r>
            <a:r>
              <a:rPr lang="de-AT" sz="1400" dirty="0" err="1">
                <a:solidFill>
                  <a:schemeClr val="bg1"/>
                </a:solidFill>
              </a:rPr>
              <a:t>now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reach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coherence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times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approaching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one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second</a:t>
            </a:r>
            <a:r>
              <a:rPr lang="de-AT" sz="1400" dirty="0">
                <a:solidFill>
                  <a:schemeClr val="bg1"/>
                </a:solidFill>
              </a:rPr>
              <a:t>. At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same time, </a:t>
            </a:r>
            <a:r>
              <a:rPr lang="de-AT" sz="1400" dirty="0" err="1">
                <a:solidFill>
                  <a:schemeClr val="bg1"/>
                </a:solidFill>
              </a:rPr>
              <a:t>they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can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be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tailored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to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couple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to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physical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quantities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that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range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from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magnetic</a:t>
            </a:r>
            <a:r>
              <a:rPr lang="de-AT" sz="1400" dirty="0">
                <a:solidFill>
                  <a:schemeClr val="bg1"/>
                </a:solidFill>
              </a:rPr>
              <a:t> and </a:t>
            </a:r>
            <a:r>
              <a:rPr lang="de-AT" sz="1400" dirty="0" err="1">
                <a:solidFill>
                  <a:schemeClr val="bg1"/>
                </a:solidFill>
              </a:rPr>
              <a:t>electric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fields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to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acceleration</a:t>
            </a:r>
            <a:r>
              <a:rPr lang="de-AT" sz="1400" dirty="0">
                <a:solidFill>
                  <a:schemeClr val="bg1"/>
                </a:solidFill>
              </a:rPr>
              <a:t> and </a:t>
            </a:r>
            <a:r>
              <a:rPr lang="de-AT" sz="1400" dirty="0" err="1">
                <a:solidFill>
                  <a:schemeClr val="bg1"/>
                </a:solidFill>
              </a:rPr>
              <a:t>gravity</a:t>
            </a:r>
            <a:r>
              <a:rPr lang="de-AT" sz="1400" dirty="0">
                <a:solidFill>
                  <a:schemeClr val="bg1"/>
                </a:solidFill>
              </a:rPr>
              <a:t>. This </a:t>
            </a:r>
            <a:r>
              <a:rPr lang="de-AT" sz="1400" dirty="0" err="1">
                <a:solidFill>
                  <a:schemeClr val="bg1"/>
                </a:solidFill>
              </a:rPr>
              <a:t>opens</a:t>
            </a:r>
            <a:r>
              <a:rPr lang="de-AT" sz="1400" dirty="0">
                <a:solidFill>
                  <a:schemeClr val="bg1"/>
                </a:solidFill>
              </a:rPr>
              <a:t> a host </a:t>
            </a:r>
            <a:r>
              <a:rPr lang="de-AT" sz="1400" dirty="0" err="1">
                <a:solidFill>
                  <a:schemeClr val="bg1"/>
                </a:solidFill>
              </a:rPr>
              <a:t>of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opportunities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for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sensing</a:t>
            </a:r>
            <a:r>
              <a:rPr lang="de-AT" sz="1400" dirty="0">
                <a:solidFill>
                  <a:schemeClr val="bg1"/>
                </a:solidFill>
              </a:rPr>
              <a:t> and </a:t>
            </a:r>
            <a:r>
              <a:rPr lang="de-AT" sz="1400" dirty="0" err="1">
                <a:solidFill>
                  <a:schemeClr val="bg1"/>
                </a:solidFill>
              </a:rPr>
              <a:t>transducing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signals</a:t>
            </a:r>
            <a:r>
              <a:rPr lang="de-AT" sz="1400" dirty="0">
                <a:solidFill>
                  <a:schemeClr val="bg1"/>
                </a:solidFill>
              </a:rPr>
              <a:t>, all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way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to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quantum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regime</a:t>
            </a:r>
            <a:r>
              <a:rPr lang="de-AT" sz="1400" dirty="0">
                <a:solidFill>
                  <a:schemeClr val="bg1"/>
                </a:solidFill>
              </a:rPr>
              <a:t>. </a:t>
            </a:r>
            <a:r>
              <a:rPr lang="de-AT" sz="1400" dirty="0" smtClean="0">
                <a:solidFill>
                  <a:schemeClr val="bg1"/>
                </a:solidFill>
              </a:rPr>
              <a:t> In </a:t>
            </a:r>
            <a:r>
              <a:rPr lang="de-AT" sz="1400" dirty="0" err="1">
                <a:solidFill>
                  <a:schemeClr val="bg1"/>
                </a:solidFill>
              </a:rPr>
              <a:t>this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talk</a:t>
            </a:r>
            <a:r>
              <a:rPr lang="de-AT" sz="1400" dirty="0">
                <a:solidFill>
                  <a:schemeClr val="bg1"/>
                </a:solidFill>
              </a:rPr>
              <a:t>, I will </a:t>
            </a:r>
            <a:r>
              <a:rPr lang="de-AT" sz="1400" dirty="0" err="1">
                <a:solidFill>
                  <a:schemeClr val="bg1"/>
                </a:solidFill>
              </a:rPr>
              <a:t>discuss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how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quantum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mechanics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constrains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sensitivity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of</a:t>
            </a:r>
            <a:r>
              <a:rPr lang="de-AT" sz="1400" dirty="0">
                <a:solidFill>
                  <a:schemeClr val="bg1"/>
                </a:solidFill>
              </a:rPr>
              <a:t> such </a:t>
            </a:r>
            <a:r>
              <a:rPr lang="de-AT" sz="1400" dirty="0" err="1">
                <a:solidFill>
                  <a:schemeClr val="bg1"/>
                </a:solidFill>
              </a:rPr>
              <a:t>measurements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with</a:t>
            </a:r>
            <a:r>
              <a:rPr lang="de-AT" sz="1400" dirty="0">
                <a:solidFill>
                  <a:schemeClr val="bg1"/>
                </a:solidFill>
              </a:rPr>
              <a:t> a “</a:t>
            </a:r>
            <a:r>
              <a:rPr lang="de-AT" sz="1400" dirty="0" err="1">
                <a:solidFill>
                  <a:schemeClr val="bg1"/>
                </a:solidFill>
              </a:rPr>
              <a:t>standard</a:t>
            </a:r>
            <a:r>
              <a:rPr lang="de-AT" sz="1400" dirty="0">
                <a:solidFill>
                  <a:schemeClr val="bg1"/>
                </a:solidFill>
              </a:rPr>
              <a:t>” </a:t>
            </a:r>
            <a:r>
              <a:rPr lang="de-AT" sz="1400" dirty="0" err="1">
                <a:solidFill>
                  <a:schemeClr val="bg1"/>
                </a:solidFill>
              </a:rPr>
              <a:t>quantum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limit</a:t>
            </a:r>
            <a:r>
              <a:rPr lang="de-AT" sz="1400" dirty="0">
                <a:solidFill>
                  <a:schemeClr val="bg1"/>
                </a:solidFill>
              </a:rPr>
              <a:t> (SQL), and </a:t>
            </a:r>
            <a:r>
              <a:rPr lang="de-AT" sz="1400" dirty="0" err="1">
                <a:solidFill>
                  <a:schemeClr val="bg1"/>
                </a:solidFill>
              </a:rPr>
              <a:t>how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we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can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implement</a:t>
            </a:r>
            <a:r>
              <a:rPr lang="de-AT" sz="1400" dirty="0">
                <a:solidFill>
                  <a:schemeClr val="bg1"/>
                </a:solidFill>
              </a:rPr>
              <a:t> a </a:t>
            </a:r>
            <a:r>
              <a:rPr lang="de-AT" sz="1400" dirty="0" err="1">
                <a:solidFill>
                  <a:schemeClr val="bg1"/>
                </a:solidFill>
              </a:rPr>
              <a:t>mechanical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sensor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that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can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reach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SQL in </a:t>
            </a:r>
            <a:r>
              <a:rPr lang="de-AT" sz="1400" dirty="0" err="1">
                <a:solidFill>
                  <a:schemeClr val="bg1"/>
                </a:solidFill>
              </a:rPr>
              <a:t>practice</a:t>
            </a:r>
            <a:r>
              <a:rPr lang="de-AT" sz="1400" dirty="0">
                <a:solidFill>
                  <a:schemeClr val="bg1"/>
                </a:solidFill>
              </a:rPr>
              <a:t>. I will also </a:t>
            </a:r>
            <a:r>
              <a:rPr lang="de-AT" sz="1400" dirty="0" err="1">
                <a:solidFill>
                  <a:schemeClr val="bg1"/>
                </a:solidFill>
              </a:rPr>
              <a:t>demonstrate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that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we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can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overcome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SQL </a:t>
            </a:r>
            <a:r>
              <a:rPr lang="de-AT" sz="1400" dirty="0" err="1">
                <a:solidFill>
                  <a:schemeClr val="bg1"/>
                </a:solidFill>
              </a:rPr>
              <a:t>when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we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exploit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quantum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correlations</a:t>
            </a:r>
            <a:r>
              <a:rPr lang="de-AT" sz="1400" dirty="0">
                <a:solidFill>
                  <a:schemeClr val="bg1"/>
                </a:solidFill>
              </a:rPr>
              <a:t>. </a:t>
            </a:r>
            <a:r>
              <a:rPr lang="de-AT" sz="1400" dirty="0" err="1">
                <a:solidFill>
                  <a:schemeClr val="bg1"/>
                </a:solidFill>
              </a:rPr>
              <a:t>Interestingly</a:t>
            </a:r>
            <a:r>
              <a:rPr lang="de-AT" sz="1400" dirty="0">
                <a:solidFill>
                  <a:schemeClr val="bg1"/>
                </a:solidFill>
              </a:rPr>
              <a:t>, such </a:t>
            </a:r>
            <a:r>
              <a:rPr lang="de-AT" sz="1400" dirty="0" err="1">
                <a:solidFill>
                  <a:schemeClr val="bg1"/>
                </a:solidFill>
              </a:rPr>
              <a:t>precise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measurements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enable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us</a:t>
            </a:r>
            <a:r>
              <a:rPr lang="de-AT" sz="1400" dirty="0">
                <a:solidFill>
                  <a:schemeClr val="bg1"/>
                </a:solidFill>
              </a:rPr>
              <a:t>, in turn, </a:t>
            </a:r>
            <a:r>
              <a:rPr lang="de-AT" sz="1400" dirty="0" err="1">
                <a:solidFill>
                  <a:schemeClr val="bg1"/>
                </a:solidFill>
              </a:rPr>
              <a:t>to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control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quantum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state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of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mechanical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systems</a:t>
            </a:r>
            <a:r>
              <a:rPr lang="de-AT" sz="1400" dirty="0">
                <a:solidFill>
                  <a:schemeClr val="bg1"/>
                </a:solidFill>
              </a:rPr>
              <a:t>. </a:t>
            </a:r>
            <a:r>
              <a:rPr lang="de-AT" sz="1400" dirty="0" err="1">
                <a:solidFill>
                  <a:schemeClr val="bg1"/>
                </a:solidFill>
              </a:rPr>
              <a:t>We</a:t>
            </a:r>
            <a:r>
              <a:rPr lang="de-AT" sz="1400" dirty="0">
                <a:solidFill>
                  <a:schemeClr val="bg1"/>
                </a:solidFill>
              </a:rPr>
              <a:t> plan </a:t>
            </a:r>
            <a:r>
              <a:rPr lang="de-AT" sz="1400" dirty="0" err="1">
                <a:solidFill>
                  <a:schemeClr val="bg1"/>
                </a:solidFill>
              </a:rPr>
              <a:t>to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use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these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sensors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to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measure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small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forces</a:t>
            </a:r>
            <a:r>
              <a:rPr lang="de-AT" sz="1400" dirty="0">
                <a:solidFill>
                  <a:schemeClr val="bg1"/>
                </a:solidFill>
              </a:rPr>
              <a:t>, such </a:t>
            </a:r>
            <a:r>
              <a:rPr lang="de-AT" sz="1400" dirty="0" err="1">
                <a:solidFill>
                  <a:schemeClr val="bg1"/>
                </a:solidFill>
              </a:rPr>
              <a:t>as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those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exerted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by</a:t>
            </a:r>
            <a:r>
              <a:rPr lang="de-AT" sz="1400" dirty="0">
                <a:solidFill>
                  <a:schemeClr val="bg1"/>
                </a:solidFill>
              </a:rPr>
              <a:t> a </a:t>
            </a:r>
            <a:r>
              <a:rPr lang="de-AT" sz="1400" dirty="0" err="1">
                <a:solidFill>
                  <a:schemeClr val="bg1"/>
                </a:solidFill>
              </a:rPr>
              <a:t>single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spin</a:t>
            </a:r>
            <a:r>
              <a:rPr lang="de-AT" sz="1400" dirty="0">
                <a:solidFill>
                  <a:schemeClr val="bg1"/>
                </a:solidFill>
              </a:rPr>
              <a:t> on a </a:t>
            </a:r>
            <a:r>
              <a:rPr lang="de-AT" sz="1400" dirty="0" err="1">
                <a:solidFill>
                  <a:schemeClr val="bg1"/>
                </a:solidFill>
              </a:rPr>
              <a:t>nanomagnet</a:t>
            </a:r>
            <a:r>
              <a:rPr lang="de-AT" sz="1400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de-AT" sz="1400" dirty="0">
                <a:solidFill>
                  <a:schemeClr val="bg1"/>
                </a:solidFill>
              </a:rPr>
              <a:t>I will </a:t>
            </a:r>
            <a:r>
              <a:rPr lang="de-AT" sz="1400" dirty="0" err="1">
                <a:solidFill>
                  <a:schemeClr val="bg1"/>
                </a:solidFill>
              </a:rPr>
              <a:t>furthermore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discuss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prospects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of</a:t>
            </a:r>
            <a:r>
              <a:rPr lang="de-AT" sz="1400" dirty="0">
                <a:solidFill>
                  <a:schemeClr val="bg1"/>
                </a:solidFill>
              </a:rPr>
              <a:t> hybrid </a:t>
            </a:r>
            <a:r>
              <a:rPr lang="de-AT" sz="1400" dirty="0" err="1">
                <a:solidFill>
                  <a:schemeClr val="bg1"/>
                </a:solidFill>
              </a:rPr>
              <a:t>quantum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systems</a:t>
            </a:r>
            <a:r>
              <a:rPr lang="de-AT" sz="1400" dirty="0">
                <a:solidFill>
                  <a:schemeClr val="bg1"/>
                </a:solidFill>
              </a:rPr>
              <a:t>, in </a:t>
            </a:r>
            <a:r>
              <a:rPr lang="de-AT" sz="1400" dirty="0" err="1">
                <a:solidFill>
                  <a:schemeClr val="bg1"/>
                </a:solidFill>
              </a:rPr>
              <a:t>which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phonons</a:t>
            </a:r>
            <a:r>
              <a:rPr lang="de-AT" sz="1400" dirty="0">
                <a:solidFill>
                  <a:schemeClr val="bg1"/>
                </a:solidFill>
              </a:rPr>
              <a:t> mediate </a:t>
            </a:r>
            <a:r>
              <a:rPr lang="de-AT" sz="1400" dirty="0" err="1">
                <a:solidFill>
                  <a:schemeClr val="bg1"/>
                </a:solidFill>
              </a:rPr>
              <a:t>tailored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interactions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which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convert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quantum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information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from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one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carrier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to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another</a:t>
            </a:r>
            <a:r>
              <a:rPr lang="de-AT" sz="1400" dirty="0">
                <a:solidFill>
                  <a:schemeClr val="bg1"/>
                </a:solidFill>
              </a:rPr>
              <a:t>. In </a:t>
            </a:r>
            <a:r>
              <a:rPr lang="de-AT" sz="1400" dirty="0" err="1">
                <a:solidFill>
                  <a:schemeClr val="bg1"/>
                </a:solidFill>
              </a:rPr>
              <a:t>recent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work</a:t>
            </a:r>
            <a:r>
              <a:rPr lang="de-AT" sz="1400" dirty="0">
                <a:solidFill>
                  <a:schemeClr val="bg1"/>
                </a:solidFill>
              </a:rPr>
              <a:t>, </a:t>
            </a:r>
            <a:r>
              <a:rPr lang="de-AT" sz="1400" dirty="0" err="1">
                <a:solidFill>
                  <a:schemeClr val="bg1"/>
                </a:solidFill>
              </a:rPr>
              <a:t>for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example</a:t>
            </a:r>
            <a:r>
              <a:rPr lang="de-AT" sz="1400" dirty="0">
                <a:solidFill>
                  <a:schemeClr val="bg1"/>
                </a:solidFill>
              </a:rPr>
              <a:t>, </a:t>
            </a:r>
            <a:r>
              <a:rPr lang="de-AT" sz="1400" dirty="0" err="1">
                <a:solidFill>
                  <a:schemeClr val="bg1"/>
                </a:solidFill>
              </a:rPr>
              <a:t>we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have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entangled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two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optical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fields</a:t>
            </a:r>
            <a:r>
              <a:rPr lang="de-AT" sz="1400" dirty="0">
                <a:solidFill>
                  <a:schemeClr val="bg1"/>
                </a:solidFill>
              </a:rPr>
              <a:t> via </a:t>
            </a:r>
            <a:r>
              <a:rPr lang="de-AT" sz="1400" dirty="0" err="1">
                <a:solidFill>
                  <a:schemeClr val="bg1"/>
                </a:solidFill>
              </a:rPr>
              <a:t>their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interaction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with</a:t>
            </a:r>
            <a:r>
              <a:rPr lang="de-AT" sz="1400" dirty="0">
                <a:solidFill>
                  <a:schemeClr val="bg1"/>
                </a:solidFill>
              </a:rPr>
              <a:t> a </a:t>
            </a:r>
            <a:r>
              <a:rPr lang="de-AT" sz="1400" dirty="0" err="1">
                <a:solidFill>
                  <a:schemeClr val="bg1"/>
                </a:solidFill>
              </a:rPr>
              <a:t>common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phononic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mode</a:t>
            </a:r>
            <a:r>
              <a:rPr lang="de-AT" sz="1400" dirty="0">
                <a:solidFill>
                  <a:schemeClr val="bg1"/>
                </a:solidFill>
              </a:rPr>
              <a:t>. In a separate </a:t>
            </a:r>
            <a:r>
              <a:rPr lang="de-AT" sz="1400" dirty="0" err="1">
                <a:solidFill>
                  <a:schemeClr val="bg1"/>
                </a:solidFill>
              </a:rPr>
              <a:t>experiment</a:t>
            </a:r>
            <a:r>
              <a:rPr lang="de-AT" sz="1400" dirty="0">
                <a:solidFill>
                  <a:schemeClr val="bg1"/>
                </a:solidFill>
              </a:rPr>
              <a:t>, </a:t>
            </a:r>
            <a:r>
              <a:rPr lang="de-AT" sz="1400" dirty="0" err="1">
                <a:solidFill>
                  <a:schemeClr val="bg1"/>
                </a:solidFill>
              </a:rPr>
              <a:t>we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could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couple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supercurrents</a:t>
            </a:r>
            <a:r>
              <a:rPr lang="de-AT" sz="1400" dirty="0">
                <a:solidFill>
                  <a:schemeClr val="bg1"/>
                </a:solidFill>
              </a:rPr>
              <a:t> in a </a:t>
            </a:r>
            <a:r>
              <a:rPr lang="de-AT" sz="1400" dirty="0" err="1">
                <a:solidFill>
                  <a:schemeClr val="bg1"/>
                </a:solidFill>
              </a:rPr>
              <a:t>microwave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resonator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strongly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to</a:t>
            </a:r>
            <a:r>
              <a:rPr lang="de-AT" sz="1400" dirty="0">
                <a:solidFill>
                  <a:schemeClr val="bg1"/>
                </a:solidFill>
              </a:rPr>
              <a:t> a </a:t>
            </a:r>
            <a:r>
              <a:rPr lang="de-AT" sz="1400" dirty="0" err="1">
                <a:solidFill>
                  <a:schemeClr val="bg1"/>
                </a:solidFill>
              </a:rPr>
              <a:t>similar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phononic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mode</a:t>
            </a:r>
            <a:r>
              <a:rPr lang="de-AT" sz="1400" dirty="0">
                <a:solidFill>
                  <a:schemeClr val="bg1"/>
                </a:solidFill>
              </a:rPr>
              <a:t>, </a:t>
            </a:r>
            <a:r>
              <a:rPr lang="de-AT" sz="1400" dirty="0" err="1">
                <a:solidFill>
                  <a:schemeClr val="bg1"/>
                </a:solidFill>
              </a:rPr>
              <a:t>as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required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for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coherent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microwave-to-optical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transducers</a:t>
            </a:r>
            <a:r>
              <a:rPr lang="de-AT" sz="1400" dirty="0">
                <a:solidFill>
                  <a:schemeClr val="bg1"/>
                </a:solidFill>
              </a:rPr>
              <a:t>. </a:t>
            </a:r>
          </a:p>
          <a:p>
            <a:endParaRPr lang="de-AT" sz="1400" dirty="0" smtClean="0">
              <a:solidFill>
                <a:schemeClr val="bg1"/>
              </a:solidFill>
            </a:endParaRPr>
          </a:p>
          <a:p>
            <a:endParaRPr lang="de-AT" sz="1400" dirty="0" smtClean="0">
              <a:solidFill>
                <a:schemeClr val="bg1"/>
              </a:solidFill>
            </a:endParaRPr>
          </a:p>
          <a:p>
            <a:endParaRPr lang="de-AT" sz="1400" dirty="0">
              <a:solidFill>
                <a:schemeClr val="bg1"/>
              </a:solidFill>
            </a:endParaRPr>
          </a:p>
          <a:p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MS-Bold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DK-ALM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Pre-Talk: 16:30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h,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new: l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ecture hall C</a:t>
            </a:r>
            <a:endParaRPr lang="de-AT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MS-Bold"/>
            </a:endParaRPr>
          </a:p>
          <a:p>
            <a:r>
              <a:rPr lang="de-AT" sz="2000" b="1" dirty="0" smtClean="0">
                <a:solidFill>
                  <a:schemeClr val="bg1"/>
                </a:solidFill>
              </a:rPr>
              <a:t>Lukas Deeg, </a:t>
            </a:r>
            <a:r>
              <a:rPr lang="de-AT" sz="2000" b="1" dirty="0" err="1" smtClean="0">
                <a:solidFill>
                  <a:schemeClr val="bg1"/>
                </a:solidFill>
              </a:rPr>
              <a:t>Nonlinear</a:t>
            </a:r>
            <a:r>
              <a:rPr lang="de-AT" sz="2000" b="1" dirty="0" smtClean="0">
                <a:solidFill>
                  <a:schemeClr val="bg1"/>
                </a:solidFill>
              </a:rPr>
              <a:t> </a:t>
            </a:r>
            <a:r>
              <a:rPr lang="de-AT" sz="2000" b="1" dirty="0" err="1">
                <a:solidFill>
                  <a:schemeClr val="bg1"/>
                </a:solidFill>
              </a:rPr>
              <a:t>Magnetomechanics</a:t>
            </a:r>
            <a:endParaRPr lang="de-AT" sz="2000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Snacks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provided in between the pre-talk and the colloquium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AT" b="1" i="1" dirty="0" smtClean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23815" y="8006446"/>
            <a:ext cx="5084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Colloquium, Tuesday,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10.01.2023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MS-Bold"/>
            </a:endParaRPr>
          </a:p>
          <a:p>
            <a:pPr algn="ctr"/>
            <a:r>
              <a:rPr lang="en-U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17:15 h,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 lecture hall C, </a:t>
            </a:r>
            <a:r>
              <a:rPr lang="en-US" sz="2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Technikerstr</a:t>
            </a:r>
            <a:r>
              <a:rPr lang="en-U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-Bold"/>
              </a:rPr>
              <a:t> 25</a:t>
            </a:r>
            <a:endParaRPr lang="en-US" sz="2000" b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MS-Bold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-9812" y="9644115"/>
            <a:ext cx="6892806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Innsbruck </a:t>
            </a:r>
            <a:r>
              <a:rPr lang="de-DE" sz="1200" dirty="0" err="1" smtClean="0">
                <a:solidFill>
                  <a:schemeClr val="bg1"/>
                </a:solidFill>
              </a:rPr>
              <a:t>Physics</a:t>
            </a:r>
            <a:r>
              <a:rPr lang="de-DE" sz="1200" dirty="0" smtClean="0">
                <a:solidFill>
                  <a:schemeClr val="bg1"/>
                </a:solidFill>
              </a:rPr>
              <a:t> Colloquium, Organisation: </a:t>
            </a:r>
            <a:r>
              <a:rPr lang="de-DE" sz="1200" dirty="0">
                <a:solidFill>
                  <a:schemeClr val="bg1"/>
                </a:solidFill>
              </a:rPr>
              <a:t>M. Beyer, K. </a:t>
            </a:r>
            <a:r>
              <a:rPr lang="de-DE" sz="1200" dirty="0" err="1">
                <a:solidFill>
                  <a:schemeClr val="bg1"/>
                </a:solidFill>
              </a:rPr>
              <a:t>Erath-Dulitz</a:t>
            </a:r>
            <a:r>
              <a:rPr lang="de-DE" sz="1200" dirty="0">
                <a:solidFill>
                  <a:schemeClr val="bg1"/>
                </a:solidFill>
              </a:rPr>
              <a:t>, H.-C. Nägerl, A. Reimer, T. </a:t>
            </a:r>
            <a:r>
              <a:rPr lang="de-DE" sz="1200" dirty="0" err="1">
                <a:solidFill>
                  <a:schemeClr val="bg1"/>
                </a:solidFill>
              </a:rPr>
              <a:t>Schrabback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5" y="633233"/>
            <a:ext cx="6907259" cy="126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29" y="-78154"/>
            <a:ext cx="6914423" cy="76009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47" y="9252262"/>
            <a:ext cx="350163" cy="35016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 rot="21389798">
            <a:off x="3377518" y="1188457"/>
            <a:ext cx="1565502" cy="149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r="8030"/>
          <a:stretch/>
        </p:blipFill>
        <p:spPr>
          <a:xfrm>
            <a:off x="5405706" y="2004765"/>
            <a:ext cx="1278657" cy="1732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358</Words>
  <Application>Microsoft Office PowerPoint</Application>
  <PresentationFormat>A4-Papier (210 x 297 mm)</PresentationFormat>
  <Paragraphs>19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Times New Roman</vt:lpstr>
      <vt:lpstr>TrebuchetMS-Bold</vt:lpstr>
      <vt:lpstr>Arial</vt:lpstr>
      <vt:lpstr>Calibri</vt:lpstr>
      <vt:lpstr>Larissa-Design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toffi</dc:creator>
  <cp:lastModifiedBy>Streicher, Heide</cp:lastModifiedBy>
  <cp:revision>279</cp:revision>
  <cp:lastPrinted>2022-12-03T12:44:44Z</cp:lastPrinted>
  <dcterms:created xsi:type="dcterms:W3CDTF">2011-05-16T07:38:11Z</dcterms:created>
  <dcterms:modified xsi:type="dcterms:W3CDTF">2023-01-09T13:15:54Z</dcterms:modified>
</cp:coreProperties>
</file>