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3"/>
  </p:notesMasterIdLst>
  <p:sldIdLst>
    <p:sldId id="267" r:id="rId6"/>
    <p:sldId id="351" r:id="rId7"/>
    <p:sldId id="352" r:id="rId8"/>
    <p:sldId id="353" r:id="rId9"/>
    <p:sldId id="354" r:id="rId10"/>
    <p:sldId id="356" r:id="rId11"/>
    <p:sldId id="418" r:id="rId12"/>
    <p:sldId id="419" r:id="rId13"/>
    <p:sldId id="375" r:id="rId14"/>
    <p:sldId id="359" r:id="rId15"/>
    <p:sldId id="360" r:id="rId16"/>
    <p:sldId id="361" r:id="rId17"/>
    <p:sldId id="362" r:id="rId18"/>
    <p:sldId id="383" r:id="rId19"/>
    <p:sldId id="432" r:id="rId20"/>
    <p:sldId id="350" r:id="rId21"/>
    <p:sldId id="269" r:id="rId22"/>
    <p:sldId id="386" r:id="rId23"/>
    <p:sldId id="385" r:id="rId24"/>
    <p:sldId id="387" r:id="rId25"/>
    <p:sldId id="414" r:id="rId26"/>
    <p:sldId id="410" r:id="rId27"/>
    <p:sldId id="409" r:id="rId28"/>
    <p:sldId id="427" r:id="rId29"/>
    <p:sldId id="412" r:id="rId30"/>
    <p:sldId id="271" r:id="rId31"/>
    <p:sldId id="413" r:id="rId32"/>
  </p:sldIdLst>
  <p:sldSz cx="9144000" cy="6858000" type="screen4x3"/>
  <p:notesSz cx="6858000" cy="9144000"/>
  <p:defaultTextStyle>
    <a:defPPr>
      <a:defRPr lang="de-A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088" userDrawn="1">
          <p15:clr>
            <a:srgbClr val="A4A3A4"/>
          </p15:clr>
        </p15:guide>
        <p15:guide id="2" pos="43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D41"/>
    <a:srgbClr val="009051"/>
    <a:srgbClr val="6A618A"/>
    <a:srgbClr val="261584"/>
    <a:srgbClr val="B9F0B7"/>
    <a:srgbClr val="AAEEC3"/>
    <a:srgbClr val="BEF1EC"/>
    <a:srgbClr val="4923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59" autoAdjust="0"/>
    <p:restoredTop sz="86506" autoAdjust="0"/>
  </p:normalViewPr>
  <p:slideViewPr>
    <p:cSldViewPr snapToGrid="0" snapToObjects="1">
      <p:cViewPr>
        <p:scale>
          <a:sx n="75" d="100"/>
          <a:sy n="75" d="100"/>
        </p:scale>
        <p:origin x="3030" y="924"/>
      </p:cViewPr>
      <p:guideLst>
        <p:guide orient="horz" pos="4088"/>
        <p:guide pos="43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8" d="100"/>
        <a:sy n="2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nethome\~\Arbeit\Ilse\Institutssachen\Absolventenbefragung\Absolventenbefragung_Auswertu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ethome\~\Arbeit\Ilse\Institutssachen\Absolventenbefragung\Absolventenbefragung_Auswertung.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omic Sans MS" panose="030F0702030302020204" pitchFamily="66" charset="0"/>
                <a:ea typeface="+mn-ea"/>
                <a:cs typeface="+mn-cs"/>
              </a:defRPr>
            </a:pPr>
            <a:r>
              <a:rPr lang="en-US" sz="1400" b="1" dirty="0">
                <a:latin typeface="Calibri" panose="020F0502020204030204" pitchFamily="34" charset="0"/>
              </a:rPr>
              <a:t>Master</a:t>
            </a:r>
            <a:r>
              <a:rPr lang="en-US" sz="1400" b="1" baseline="0" dirty="0">
                <a:latin typeface="Calibri" panose="020F0502020204030204" pitchFamily="34" charset="0"/>
              </a:rPr>
              <a:t> +</a:t>
            </a:r>
            <a:r>
              <a:rPr lang="en-US" sz="1400" b="1" dirty="0">
                <a:latin typeface="Calibri" panose="020F0502020204030204" pitchFamily="34" charset="0"/>
              </a:rPr>
              <a:t> </a:t>
            </a:r>
            <a:r>
              <a:rPr lang="en-US" sz="1400" b="1" dirty="0" err="1">
                <a:latin typeface="Calibri" panose="020F0502020204030204" pitchFamily="34" charset="0"/>
              </a:rPr>
              <a:t>Lehramt</a:t>
            </a:r>
            <a:endParaRPr lang="en-US" sz="1400" b="1" dirty="0">
              <a:latin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omic Sans MS" panose="030F0702030302020204" pitchFamily="66" charset="0"/>
              <a:ea typeface="+mn-ea"/>
              <a:cs typeface="+mn-cs"/>
            </a:defRPr>
          </a:pPr>
          <a:endParaRPr lang="en-US"/>
        </a:p>
      </c:txPr>
    </c:title>
    <c:autoTitleDeleted val="0"/>
    <c:plotArea>
      <c:layout/>
      <c:barChart>
        <c:barDir val="col"/>
        <c:grouping val="clustered"/>
        <c:varyColors val="0"/>
        <c:ser>
          <c:idx val="0"/>
          <c:order val="0"/>
          <c:tx>
            <c:strRef>
              <c:f>'Daten Auswertung'!$O$66</c:f>
              <c:strCache>
                <c:ptCount val="1"/>
                <c:pt idx="0">
                  <c:v>%</c:v>
                </c:pt>
              </c:strCache>
            </c:strRef>
          </c:tx>
          <c:spPr>
            <a:solidFill>
              <a:srgbClr val="009900">
                <a:alpha val="50000"/>
              </a:srgbClr>
            </a:solidFill>
            <a:ln>
              <a:noFill/>
            </a:ln>
            <a:effectLst/>
          </c:spPr>
          <c:invertIfNegative val="0"/>
          <c:cat>
            <c:strRef>
              <c:f>'Daten Auswertung'!$N$67:$N$70</c:f>
              <c:strCache>
                <c:ptCount val="4"/>
                <c:pt idx="0">
                  <c:v>unmittelbar</c:v>
                </c:pt>
                <c:pt idx="1">
                  <c:v>&lt;6 Monate</c:v>
                </c:pt>
                <c:pt idx="2">
                  <c:v>&lt;1 Jahr</c:v>
                </c:pt>
                <c:pt idx="3">
                  <c:v>&gt;1 Jahr</c:v>
                </c:pt>
              </c:strCache>
            </c:strRef>
          </c:cat>
          <c:val>
            <c:numRef>
              <c:f>'Daten Auswertung'!$O$67:$O$70</c:f>
              <c:numCache>
                <c:formatCode>0.0</c:formatCode>
                <c:ptCount val="4"/>
                <c:pt idx="0">
                  <c:v>58.82352941176471</c:v>
                </c:pt>
                <c:pt idx="1">
                  <c:v>14.705882352941178</c:v>
                </c:pt>
                <c:pt idx="2">
                  <c:v>14.705882352941178</c:v>
                </c:pt>
                <c:pt idx="3">
                  <c:v>11.764705882352942</c:v>
                </c:pt>
              </c:numCache>
            </c:numRef>
          </c:val>
          <c:extLst>
            <c:ext xmlns:c16="http://schemas.microsoft.com/office/drawing/2014/chart" uri="{C3380CC4-5D6E-409C-BE32-E72D297353CC}">
              <c16:uniqueId val="{00000000-73B6-D24F-B823-D522411D0D84}"/>
            </c:ext>
          </c:extLst>
        </c:ser>
        <c:dLbls>
          <c:showLegendKey val="0"/>
          <c:showVal val="0"/>
          <c:showCatName val="0"/>
          <c:showSerName val="0"/>
          <c:showPercent val="0"/>
          <c:showBubbleSize val="0"/>
        </c:dLbls>
        <c:gapWidth val="50"/>
        <c:overlap val="-27"/>
        <c:axId val="335353248"/>
        <c:axId val="335858256"/>
      </c:barChart>
      <c:catAx>
        <c:axId val="3353532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702030302020204" pitchFamily="66" charset="0"/>
                <a:ea typeface="+mn-ea"/>
                <a:cs typeface="+mn-cs"/>
              </a:defRPr>
            </a:pPr>
            <a:endParaRPr lang="en-US"/>
          </a:p>
        </c:txPr>
        <c:crossAx val="335858256"/>
        <c:crosses val="autoZero"/>
        <c:auto val="1"/>
        <c:lblAlgn val="ctr"/>
        <c:lblOffset val="100"/>
        <c:noMultiLvlLbl val="0"/>
      </c:catAx>
      <c:valAx>
        <c:axId val="33585825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Comic Sans MS" panose="030F0702030302020204" pitchFamily="66" charset="0"/>
                    <a:ea typeface="+mn-ea"/>
                    <a:cs typeface="+mn-cs"/>
                  </a:defRPr>
                </a:pPr>
                <a:r>
                  <a:rPr lang="de-AT" sz="1000" dirty="0">
                    <a:latin typeface="Calibri" panose="020F0502020204030204" pitchFamily="34" charset="0"/>
                  </a:rPr>
                  <a:t>Anteil (%)</a:t>
                </a:r>
              </a:p>
            </c:rich>
          </c:tx>
          <c:layout>
            <c:manualLayout>
              <c:xMode val="edge"/>
              <c:yMode val="edge"/>
              <c:x val="2.4694444444444446E-2"/>
              <c:y val="0.4203951388888889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Comic Sans MS" panose="030F0702030302020204" pitchFamily="66"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702030302020204" pitchFamily="66" charset="0"/>
                <a:ea typeface="+mn-ea"/>
                <a:cs typeface="+mn-cs"/>
              </a:defRPr>
            </a:pPr>
            <a:endParaRPr lang="en-US"/>
          </a:p>
        </c:txPr>
        <c:crossAx val="335353248"/>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tx1"/>
          </a:solidFill>
          <a:latin typeface="Comic Sans MS" panose="030F0702030302020204" pitchFamily="66"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Comic Sans MS" panose="030F0702030302020204" pitchFamily="66" charset="0"/>
                <a:ea typeface="+mn-ea"/>
                <a:cs typeface="+mn-cs"/>
              </a:defRPr>
            </a:pPr>
            <a:r>
              <a:rPr lang="en-US" sz="1400" b="1" dirty="0">
                <a:latin typeface="Calibri" panose="020F0502020204030204" pitchFamily="34" charset="0"/>
              </a:rPr>
              <a:t>Master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Comic Sans MS" panose="030F0702030302020204" pitchFamily="66" charset="0"/>
              <a:ea typeface="+mn-ea"/>
              <a:cs typeface="+mn-cs"/>
            </a:defRPr>
          </a:pPr>
          <a:endParaRPr lang="en-US"/>
        </a:p>
      </c:txPr>
    </c:title>
    <c:autoTitleDeleted val="0"/>
    <c:plotArea>
      <c:layout/>
      <c:barChart>
        <c:barDir val="col"/>
        <c:grouping val="clustered"/>
        <c:varyColors val="0"/>
        <c:ser>
          <c:idx val="0"/>
          <c:order val="0"/>
          <c:tx>
            <c:strRef>
              <c:f>'Daten Auswertung'!$O$66</c:f>
              <c:strCache>
                <c:ptCount val="1"/>
                <c:pt idx="0">
                  <c:v>%</c:v>
                </c:pt>
              </c:strCache>
            </c:strRef>
          </c:tx>
          <c:spPr>
            <a:solidFill>
              <a:srgbClr val="009900">
                <a:alpha val="50000"/>
              </a:srgbClr>
            </a:solidFill>
            <a:ln>
              <a:noFill/>
            </a:ln>
            <a:effectLst/>
          </c:spPr>
          <c:invertIfNegative val="0"/>
          <c:cat>
            <c:strRef>
              <c:f>'Daten Auswertung'!$N$73:$N$76</c:f>
              <c:strCache>
                <c:ptCount val="4"/>
                <c:pt idx="0">
                  <c:v>unmittelbar</c:v>
                </c:pt>
                <c:pt idx="1">
                  <c:v>&lt;6 Monate</c:v>
                </c:pt>
                <c:pt idx="2">
                  <c:v>&lt;1 Jahr</c:v>
                </c:pt>
                <c:pt idx="3">
                  <c:v>&gt;1 Jahr</c:v>
                </c:pt>
              </c:strCache>
            </c:strRef>
          </c:cat>
          <c:val>
            <c:numRef>
              <c:f>'Daten Auswertung'!$O$73:$O$76</c:f>
              <c:numCache>
                <c:formatCode>0.0</c:formatCode>
                <c:ptCount val="4"/>
                <c:pt idx="0">
                  <c:v>47.826086956521735</c:v>
                </c:pt>
                <c:pt idx="1">
                  <c:v>21.739130434782609</c:v>
                </c:pt>
                <c:pt idx="2">
                  <c:v>13.043478260869565</c:v>
                </c:pt>
                <c:pt idx="3">
                  <c:v>17.391304347826086</c:v>
                </c:pt>
              </c:numCache>
            </c:numRef>
          </c:val>
          <c:extLst>
            <c:ext xmlns:c16="http://schemas.microsoft.com/office/drawing/2014/chart" uri="{C3380CC4-5D6E-409C-BE32-E72D297353CC}">
              <c16:uniqueId val="{00000000-AF53-384D-8C1F-0C6928EFEC94}"/>
            </c:ext>
          </c:extLst>
        </c:ser>
        <c:dLbls>
          <c:showLegendKey val="0"/>
          <c:showVal val="0"/>
          <c:showCatName val="0"/>
          <c:showSerName val="0"/>
          <c:showPercent val="0"/>
          <c:showBubbleSize val="0"/>
        </c:dLbls>
        <c:gapWidth val="50"/>
        <c:overlap val="-27"/>
        <c:axId val="335859040"/>
        <c:axId val="335859432"/>
      </c:barChart>
      <c:catAx>
        <c:axId val="3358590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702030302020204" pitchFamily="66" charset="0"/>
                <a:ea typeface="+mn-ea"/>
                <a:cs typeface="+mn-cs"/>
              </a:defRPr>
            </a:pPr>
            <a:endParaRPr lang="en-US"/>
          </a:p>
        </c:txPr>
        <c:crossAx val="335859432"/>
        <c:crosses val="autoZero"/>
        <c:auto val="1"/>
        <c:lblAlgn val="ctr"/>
        <c:lblOffset val="100"/>
        <c:noMultiLvlLbl val="0"/>
      </c:catAx>
      <c:valAx>
        <c:axId val="3358594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Comic Sans MS" panose="030F0702030302020204" pitchFamily="66" charset="0"/>
                    <a:ea typeface="+mn-ea"/>
                    <a:cs typeface="+mn-cs"/>
                  </a:defRPr>
                </a:pPr>
                <a:r>
                  <a:rPr lang="de-AT" sz="1000" dirty="0">
                    <a:latin typeface="Calibri" panose="020F0502020204030204" pitchFamily="34" charset="0"/>
                  </a:rPr>
                  <a:t>Anteil (%)</a:t>
                </a:r>
              </a:p>
            </c:rich>
          </c:tx>
          <c:layout>
            <c:manualLayout>
              <c:xMode val="edge"/>
              <c:yMode val="edge"/>
              <c:x val="2.8222222222222221E-2"/>
              <c:y val="0.4203951388888889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Comic Sans MS" panose="030F0702030302020204" pitchFamily="66"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702030302020204" pitchFamily="66" charset="0"/>
                <a:ea typeface="+mn-ea"/>
                <a:cs typeface="+mn-cs"/>
              </a:defRPr>
            </a:pPr>
            <a:endParaRPr lang="en-US"/>
          </a:p>
        </c:txPr>
        <c:crossAx val="335859040"/>
        <c:crosses val="autoZero"/>
        <c:crossBetween val="between"/>
      </c:valAx>
      <c:spPr>
        <a:noFill/>
        <a:ln>
          <a:noFill/>
        </a:ln>
        <a:effectLst/>
      </c:spPr>
    </c:plotArea>
    <c:plotVisOnly val="1"/>
    <c:dispBlanksAs val="gap"/>
    <c:showDLblsOverMax val="0"/>
  </c:chart>
  <c:spPr>
    <a:noFill/>
    <a:ln>
      <a:solidFill>
        <a:schemeClr val="bg1"/>
      </a:solidFill>
    </a:ln>
    <a:effectLst/>
  </c:spPr>
  <c:txPr>
    <a:bodyPr/>
    <a:lstStyle/>
    <a:p>
      <a:pPr>
        <a:defRPr sz="1800">
          <a:solidFill>
            <a:schemeClr val="tx1"/>
          </a:solidFill>
          <a:latin typeface="Comic Sans MS" panose="030F0702030302020204" pitchFamily="66"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de-AT"/>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FF4B107B-1E53-4EB6-8254-E5FA1CF4EF46}" type="datetimeFigureOut">
              <a:rPr lang="de-AT"/>
              <a:pPr>
                <a:defRPr/>
              </a:pPr>
              <a:t>16.05.2024</a:t>
            </a:fld>
            <a:endParaRPr lang="de-AT"/>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AT" noProof="0"/>
              <a:t>Textmasterformate durch Klicken bearbeiten</a:t>
            </a:r>
          </a:p>
          <a:p>
            <a:pPr lvl="1"/>
            <a:r>
              <a:rPr lang="de-AT" noProof="0"/>
              <a:t>Zweite Ebene</a:t>
            </a:r>
          </a:p>
          <a:p>
            <a:pPr lvl="2"/>
            <a:r>
              <a:rPr lang="de-AT" noProof="0"/>
              <a:t>Dritte Ebene</a:t>
            </a:r>
          </a:p>
          <a:p>
            <a:pPr lvl="3"/>
            <a:r>
              <a:rPr lang="de-AT" noProof="0"/>
              <a:t>Vierte Ebene</a:t>
            </a:r>
          </a:p>
          <a:p>
            <a:pPr lvl="4"/>
            <a:r>
              <a:rPr lang="de-AT" noProof="0"/>
              <a:t>Fünfte Ebene</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de-AT"/>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623C100-9BC0-4CFB-B123-98214FE3A96B}" type="slidenum">
              <a:rPr lang="de-AT"/>
              <a:pPr>
                <a:defRPr/>
              </a:pPr>
              <a:t>‹#›</a:t>
            </a:fld>
            <a:endParaRPr lang="de-AT"/>
          </a:p>
        </p:txBody>
      </p:sp>
    </p:spTree>
    <p:extLst>
      <p:ext uri="{BB962C8B-B14F-4D97-AF65-F5344CB8AC3E}">
        <p14:creationId xmlns:p14="http://schemas.microsoft.com/office/powerpoint/2010/main" val="26213077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7623C100-9BC0-4CFB-B123-98214FE3A96B}" type="slidenum">
              <a:rPr lang="de-AT"/>
              <a:pPr>
                <a:defRPr/>
              </a:pPr>
              <a:t>1</a:t>
            </a:fld>
            <a:endParaRPr lang="de-AT"/>
          </a:p>
        </p:txBody>
      </p:sp>
    </p:spTree>
    <p:extLst>
      <p:ext uri="{BB962C8B-B14F-4D97-AF65-F5344CB8AC3E}">
        <p14:creationId xmlns:p14="http://schemas.microsoft.com/office/powerpoint/2010/main" val="2848070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Students</a:t>
            </a:r>
            <a:r>
              <a:rPr lang="de-DE" dirty="0"/>
              <a:t> </a:t>
            </a:r>
            <a:r>
              <a:rPr lang="de-DE" dirty="0" err="1"/>
              <a:t>get</a:t>
            </a:r>
            <a:r>
              <a:rPr lang="de-DE" dirty="0"/>
              <a:t> </a:t>
            </a:r>
            <a:r>
              <a:rPr lang="de-DE" dirty="0" err="1"/>
              <a:t>to</a:t>
            </a:r>
            <a:r>
              <a:rPr lang="de-DE" dirty="0"/>
              <a:t> </a:t>
            </a:r>
            <a:r>
              <a:rPr lang="de-DE" dirty="0" err="1"/>
              <a:t>know</a:t>
            </a:r>
            <a:r>
              <a:rPr lang="de-DE" dirty="0"/>
              <a:t> </a:t>
            </a:r>
            <a:r>
              <a:rPr lang="de-DE" dirty="0" err="1"/>
              <a:t>how</a:t>
            </a:r>
            <a:r>
              <a:rPr lang="de-DE" dirty="0"/>
              <a:t> </a:t>
            </a:r>
            <a:r>
              <a:rPr lang="de-DE" dirty="0" err="1"/>
              <a:t>theoretical</a:t>
            </a:r>
            <a:r>
              <a:rPr lang="de-DE" dirty="0"/>
              <a:t> </a:t>
            </a:r>
            <a:r>
              <a:rPr lang="de-DE" dirty="0" err="1"/>
              <a:t>knowledge</a:t>
            </a:r>
            <a:r>
              <a:rPr lang="de-DE" dirty="0"/>
              <a:t> and </a:t>
            </a:r>
            <a:r>
              <a:rPr lang="de-DE" dirty="0" err="1"/>
              <a:t>basic</a:t>
            </a:r>
            <a:r>
              <a:rPr lang="de-DE" dirty="0"/>
              <a:t> </a:t>
            </a:r>
            <a:r>
              <a:rPr lang="de-DE" dirty="0" err="1"/>
              <a:t>research</a:t>
            </a:r>
            <a:r>
              <a:rPr lang="de-DE" dirty="0"/>
              <a:t> </a:t>
            </a:r>
            <a:r>
              <a:rPr lang="de-DE" dirty="0" err="1"/>
              <a:t>is</a:t>
            </a:r>
            <a:r>
              <a:rPr lang="de-DE" dirty="0"/>
              <a:t> also </a:t>
            </a:r>
            <a:r>
              <a:rPr lang="de-DE" dirty="0" err="1"/>
              <a:t>of</a:t>
            </a:r>
            <a:r>
              <a:rPr lang="de-DE" dirty="0"/>
              <a:t> </a:t>
            </a:r>
            <a:r>
              <a:rPr lang="de-DE" dirty="0" err="1"/>
              <a:t>interest</a:t>
            </a:r>
            <a:r>
              <a:rPr lang="de-DE" dirty="0"/>
              <a:t> </a:t>
            </a:r>
            <a:r>
              <a:rPr lang="de-DE" dirty="0" err="1"/>
              <a:t>for</a:t>
            </a:r>
            <a:r>
              <a:rPr lang="de-DE" dirty="0"/>
              <a:t> </a:t>
            </a:r>
            <a:r>
              <a:rPr lang="de-DE" dirty="0" err="1"/>
              <a:t>applied</a:t>
            </a:r>
            <a:r>
              <a:rPr lang="de-DE" dirty="0"/>
              <a:t> </a:t>
            </a:r>
            <a:r>
              <a:rPr lang="de-DE" dirty="0" err="1"/>
              <a:t>research</a:t>
            </a:r>
            <a:r>
              <a:rPr lang="de-DE" dirty="0"/>
              <a:t>, </a:t>
            </a:r>
            <a:r>
              <a:rPr lang="de-DE" dirty="0" err="1"/>
              <a:t>for</a:t>
            </a:r>
            <a:r>
              <a:rPr lang="de-DE" dirty="0"/>
              <a:t> </a:t>
            </a:r>
            <a:r>
              <a:rPr lang="de-DE" dirty="0" err="1"/>
              <a:t>instance</a:t>
            </a:r>
            <a:r>
              <a:rPr lang="de-DE" dirty="0"/>
              <a:t> in </a:t>
            </a:r>
            <a:r>
              <a:rPr lang="de-DE" dirty="0" err="1"/>
              <a:t>forestry</a:t>
            </a:r>
            <a:r>
              <a:rPr lang="de-DE" dirty="0"/>
              <a:t>, </a:t>
            </a:r>
            <a:r>
              <a:rPr lang="de-DE" dirty="0" err="1"/>
              <a:t>recultivation</a:t>
            </a:r>
            <a:r>
              <a:rPr lang="de-DE" dirty="0"/>
              <a:t> </a:t>
            </a:r>
            <a:r>
              <a:rPr lang="de-DE" dirty="0" err="1"/>
              <a:t>or</a:t>
            </a:r>
            <a:r>
              <a:rPr lang="de-DE" dirty="0"/>
              <a:t> </a:t>
            </a:r>
            <a:r>
              <a:rPr lang="de-DE" dirty="0" err="1"/>
              <a:t>agriculture</a:t>
            </a:r>
            <a:r>
              <a:rPr lang="de-DE" dirty="0"/>
              <a:t>.</a:t>
            </a:r>
          </a:p>
        </p:txBody>
      </p:sp>
      <p:sp>
        <p:nvSpPr>
          <p:cNvPr id="4" name="Foliennummernplatzhalter 3"/>
          <p:cNvSpPr>
            <a:spLocks noGrp="1"/>
          </p:cNvSpPr>
          <p:nvPr>
            <p:ph type="sldNum" sz="quarter" idx="10"/>
          </p:nvPr>
        </p:nvSpPr>
        <p:spPr/>
        <p:txBody>
          <a:bodyPr/>
          <a:lstStyle/>
          <a:p>
            <a:pPr>
              <a:defRPr/>
            </a:pPr>
            <a:fld id="{7623C100-9BC0-4CFB-B123-98214FE3A96B}" type="slidenum">
              <a:rPr lang="de-AT"/>
              <a:pPr>
                <a:defRPr/>
              </a:pPr>
              <a:t>13</a:t>
            </a:fld>
            <a:endParaRPr lang="de-AT" dirty="0"/>
          </a:p>
        </p:txBody>
      </p:sp>
    </p:spTree>
    <p:extLst>
      <p:ext uri="{BB962C8B-B14F-4D97-AF65-F5344CB8AC3E}">
        <p14:creationId xmlns:p14="http://schemas.microsoft.com/office/powerpoint/2010/main" val="3207372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6CE197E-20F2-450E-B5C9-2962089D2D2D}" type="slidenum">
              <a:rPr lang="de-AT" smtClean="0"/>
              <a:pPr eaLnBrk="1" hangingPunct="1"/>
              <a:t>14</a:t>
            </a:fld>
            <a:endParaRPr lang="de-AT"/>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r>
              <a:rPr lang="de-DE" dirty="0" err="1"/>
              <a:t>Students</a:t>
            </a:r>
            <a:r>
              <a:rPr lang="de-DE" dirty="0"/>
              <a:t> </a:t>
            </a:r>
            <a:r>
              <a:rPr lang="de-DE" dirty="0" err="1"/>
              <a:t>learn</a:t>
            </a:r>
            <a:r>
              <a:rPr lang="de-DE" dirty="0"/>
              <a:t> </a:t>
            </a:r>
            <a:r>
              <a:rPr lang="de-DE" dirty="0" err="1"/>
              <a:t>how</a:t>
            </a:r>
            <a:r>
              <a:rPr lang="de-DE" dirty="0"/>
              <a:t> </a:t>
            </a:r>
            <a:r>
              <a:rPr lang="de-DE" dirty="0" err="1"/>
              <a:t>growth</a:t>
            </a:r>
            <a:r>
              <a:rPr lang="de-DE" dirty="0"/>
              <a:t> and </a:t>
            </a:r>
            <a:r>
              <a:rPr lang="de-DE" dirty="0" err="1"/>
              <a:t>development</a:t>
            </a:r>
            <a:r>
              <a:rPr lang="de-DE" dirty="0"/>
              <a:t> </a:t>
            </a:r>
            <a:r>
              <a:rPr lang="de-DE" dirty="0" err="1"/>
              <a:t>of</a:t>
            </a:r>
            <a:r>
              <a:rPr lang="de-DE" dirty="0"/>
              <a:t> </a:t>
            </a:r>
            <a:r>
              <a:rPr lang="de-DE" dirty="0" err="1"/>
              <a:t>trees</a:t>
            </a:r>
            <a:r>
              <a:rPr lang="de-DE" dirty="0"/>
              <a:t> </a:t>
            </a:r>
            <a:r>
              <a:rPr lang="de-DE" dirty="0" err="1"/>
              <a:t>is</a:t>
            </a:r>
            <a:r>
              <a:rPr lang="de-DE" dirty="0"/>
              <a:t> </a:t>
            </a:r>
            <a:r>
              <a:rPr lang="de-DE" dirty="0" err="1"/>
              <a:t>influenced</a:t>
            </a:r>
            <a:r>
              <a:rPr lang="de-DE" dirty="0"/>
              <a:t> </a:t>
            </a:r>
            <a:r>
              <a:rPr lang="de-DE" dirty="0" err="1"/>
              <a:t>by</a:t>
            </a:r>
            <a:r>
              <a:rPr lang="de-DE" dirty="0"/>
              <a:t> </a:t>
            </a:r>
            <a:r>
              <a:rPr lang="de-DE" dirty="0" err="1"/>
              <a:t>biotic</a:t>
            </a:r>
            <a:r>
              <a:rPr lang="de-DE" dirty="0"/>
              <a:t> and </a:t>
            </a:r>
            <a:r>
              <a:rPr lang="de-DE" dirty="0" err="1"/>
              <a:t>abiotic</a:t>
            </a:r>
            <a:r>
              <a:rPr lang="de-DE" dirty="0"/>
              <a:t> </a:t>
            </a:r>
            <a:r>
              <a:rPr lang="de-DE" dirty="0" err="1"/>
              <a:t>conditions</a:t>
            </a:r>
            <a:r>
              <a:rPr lang="de-DE" dirty="0"/>
              <a:t> and </a:t>
            </a:r>
            <a:r>
              <a:rPr lang="de-DE" dirty="0" err="1"/>
              <a:t>how</a:t>
            </a:r>
            <a:r>
              <a:rPr lang="de-DE" dirty="0"/>
              <a:t> plants </a:t>
            </a:r>
            <a:r>
              <a:rPr lang="de-DE" dirty="0" err="1"/>
              <a:t>adatpt</a:t>
            </a:r>
            <a:r>
              <a:rPr lang="de-DE" dirty="0"/>
              <a:t> </a:t>
            </a:r>
            <a:r>
              <a:rPr lang="de-DE" dirty="0" err="1"/>
              <a:t>to</a:t>
            </a:r>
            <a:r>
              <a:rPr lang="de-DE" dirty="0"/>
              <a:t> extreme </a:t>
            </a:r>
            <a:r>
              <a:rPr lang="de-DE" dirty="0" err="1"/>
              <a:t>conditions</a:t>
            </a:r>
            <a:r>
              <a:rPr lang="de-DE" dirty="0"/>
              <a:t>. </a:t>
            </a:r>
            <a:r>
              <a:rPr lang="de-DE" dirty="0" err="1"/>
              <a:t>They</a:t>
            </a:r>
            <a:r>
              <a:rPr lang="de-DE" dirty="0"/>
              <a:t> </a:t>
            </a:r>
            <a:r>
              <a:rPr lang="de-DE" dirty="0" err="1"/>
              <a:t>learn</a:t>
            </a:r>
            <a:r>
              <a:rPr lang="de-DE" dirty="0"/>
              <a:t> </a:t>
            </a:r>
            <a:r>
              <a:rPr lang="de-DE" dirty="0" err="1"/>
              <a:t>dendrological</a:t>
            </a:r>
            <a:r>
              <a:rPr lang="de-DE" dirty="0"/>
              <a:t> </a:t>
            </a:r>
            <a:r>
              <a:rPr lang="de-DE" dirty="0" err="1"/>
              <a:t>techniques</a:t>
            </a:r>
            <a:r>
              <a:rPr lang="de-DE" dirty="0"/>
              <a:t> </a:t>
            </a:r>
            <a:r>
              <a:rPr lang="de-DE" dirty="0" err="1"/>
              <a:t>to</a:t>
            </a:r>
            <a:r>
              <a:rPr lang="de-DE" dirty="0"/>
              <a:t> </a:t>
            </a:r>
            <a:r>
              <a:rPr lang="de-DE" dirty="0" err="1"/>
              <a:t>study</a:t>
            </a:r>
            <a:r>
              <a:rPr lang="de-DE" dirty="0"/>
              <a:t> </a:t>
            </a:r>
            <a:r>
              <a:rPr lang="de-DE" dirty="0" err="1"/>
              <a:t>growth</a:t>
            </a:r>
            <a:r>
              <a:rPr lang="de-DE" dirty="0"/>
              <a:t> and </a:t>
            </a:r>
            <a:r>
              <a:rPr lang="de-DE" dirty="0" err="1"/>
              <a:t>reconstruct</a:t>
            </a:r>
            <a:r>
              <a:rPr lang="de-DE" dirty="0"/>
              <a:t> </a:t>
            </a:r>
            <a:r>
              <a:rPr lang="de-DE" dirty="0" err="1"/>
              <a:t>prior</a:t>
            </a:r>
            <a:r>
              <a:rPr lang="de-DE" dirty="0"/>
              <a:t> </a:t>
            </a:r>
            <a:r>
              <a:rPr lang="de-DE" dirty="0" err="1"/>
              <a:t>climatic</a:t>
            </a:r>
            <a:r>
              <a:rPr lang="de-DE" dirty="0"/>
              <a:t> </a:t>
            </a:r>
            <a:r>
              <a:rPr lang="de-DE" dirty="0" err="1"/>
              <a:t>conditions</a:t>
            </a:r>
            <a:r>
              <a:rPr lang="de-DE" dirty="0"/>
              <a:t> </a:t>
            </a:r>
            <a:r>
              <a:rPr lang="de-DE" dirty="0" err="1"/>
              <a:t>or</a:t>
            </a:r>
            <a:r>
              <a:rPr lang="de-DE" dirty="0"/>
              <a:t> </a:t>
            </a:r>
            <a:r>
              <a:rPr lang="de-DE" dirty="0" err="1"/>
              <a:t>biotic</a:t>
            </a:r>
            <a:r>
              <a:rPr lang="de-DE" dirty="0"/>
              <a:t> </a:t>
            </a:r>
            <a:r>
              <a:rPr lang="de-DE" dirty="0" err="1"/>
              <a:t>stresses</a:t>
            </a:r>
            <a:r>
              <a:rPr lang="de-DE" dirty="0"/>
              <a:t> (</a:t>
            </a:r>
            <a:r>
              <a:rPr lang="de-DE" dirty="0" err="1"/>
              <a:t>insects</a:t>
            </a:r>
            <a:r>
              <a:rPr lang="de-DE" dirty="0"/>
              <a:t>, </a:t>
            </a:r>
            <a:r>
              <a:rPr lang="de-DE" dirty="0" err="1"/>
              <a:t>pathogens</a:t>
            </a:r>
            <a:r>
              <a:rPr lang="de-DE" dirty="0"/>
              <a:t>) </a:t>
            </a:r>
          </a:p>
        </p:txBody>
      </p:sp>
    </p:spTree>
    <p:extLst>
      <p:ext uri="{BB962C8B-B14F-4D97-AF65-F5344CB8AC3E}">
        <p14:creationId xmlns:p14="http://schemas.microsoft.com/office/powerpoint/2010/main" val="4051098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7623C100-9BC0-4CFB-B123-98214FE3A96B}" type="slidenum">
              <a:rPr lang="de-AT"/>
              <a:pPr>
                <a:defRPr/>
              </a:pPr>
              <a:t>15</a:t>
            </a:fld>
            <a:endParaRPr lang="de-AT"/>
          </a:p>
        </p:txBody>
      </p:sp>
    </p:spTree>
    <p:extLst>
      <p:ext uri="{BB962C8B-B14F-4D97-AF65-F5344CB8AC3E}">
        <p14:creationId xmlns:p14="http://schemas.microsoft.com/office/powerpoint/2010/main" val="2691202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cs typeface="Calibri"/>
              </a:rPr>
              <a:t>Data from 2010-2018</a:t>
            </a:r>
          </a:p>
          <a:p>
            <a:r>
              <a:rPr lang="en-US" dirty="0" err="1">
                <a:cs typeface="Calibri"/>
              </a:rPr>
              <a:t>Lehramt</a:t>
            </a:r>
            <a:r>
              <a:rPr lang="en-US">
                <a:cs typeface="Calibri"/>
              </a:rPr>
              <a:t>: </a:t>
            </a:r>
            <a:r>
              <a:rPr lang="en-US" dirty="0">
                <a:cs typeface="Calibri"/>
              </a:rPr>
              <a:t>Teacher training </a:t>
            </a:r>
            <a:r>
              <a:rPr lang="en-US" dirty="0" err="1">
                <a:cs typeface="Calibri"/>
              </a:rPr>
              <a:t>programme</a:t>
            </a:r>
            <a:endParaRPr lang="en-US" dirty="0">
              <a:cs typeface="Calibri"/>
            </a:endParaRPr>
          </a:p>
          <a:p>
            <a:r>
              <a:rPr lang="en-US">
                <a:cs typeface="Calibri"/>
              </a:rPr>
              <a:t>Absolvent</a:t>
            </a:r>
            <a:r>
              <a:rPr lang="en-US" dirty="0">
                <a:cs typeface="Calibri"/>
              </a:rPr>
              <a:t>: Alumni</a:t>
            </a:r>
          </a:p>
        </p:txBody>
      </p:sp>
      <p:sp>
        <p:nvSpPr>
          <p:cNvPr id="4" name="Foliennummernplatzhalter 3"/>
          <p:cNvSpPr>
            <a:spLocks noGrp="1"/>
          </p:cNvSpPr>
          <p:nvPr>
            <p:ph type="sldNum" sz="quarter" idx="5"/>
          </p:nvPr>
        </p:nvSpPr>
        <p:spPr/>
        <p:txBody>
          <a:bodyPr/>
          <a:lstStyle/>
          <a:p>
            <a:pPr>
              <a:defRPr/>
            </a:pPr>
            <a:fld id="{7623C100-9BC0-4CFB-B123-98214FE3A96B}" type="slidenum">
              <a:rPr lang="de-AT"/>
              <a:pPr>
                <a:defRPr/>
              </a:pPr>
              <a:t>18</a:t>
            </a:fld>
            <a:endParaRPr lang="de-AT"/>
          </a:p>
        </p:txBody>
      </p:sp>
    </p:spTree>
    <p:extLst>
      <p:ext uri="{BB962C8B-B14F-4D97-AF65-F5344CB8AC3E}">
        <p14:creationId xmlns:p14="http://schemas.microsoft.com/office/powerpoint/2010/main" val="3639337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a:defRPr/>
            </a:pPr>
            <a:fld id="{7623C100-9BC0-4CFB-B123-98214FE3A96B}" type="slidenum">
              <a:rPr lang="de-AT" smtClean="0"/>
              <a:pPr>
                <a:defRPr/>
              </a:pPr>
              <a:t>20</a:t>
            </a:fld>
            <a:endParaRPr lang="de-AT"/>
          </a:p>
        </p:txBody>
      </p:sp>
    </p:spTree>
    <p:extLst>
      <p:ext uri="{BB962C8B-B14F-4D97-AF65-F5344CB8AC3E}">
        <p14:creationId xmlns:p14="http://schemas.microsoft.com/office/powerpoint/2010/main" val="551880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Agnes Erler </a:t>
            </a:r>
            <a:r>
              <a:rPr lang="de-AT" dirty="0" err="1"/>
              <a:t>is</a:t>
            </a:r>
            <a:r>
              <a:rPr lang="de-AT" dirty="0"/>
              <a:t> </a:t>
            </a:r>
            <a:r>
              <a:rPr lang="de-AT" dirty="0" err="1"/>
              <a:t>working</a:t>
            </a:r>
            <a:r>
              <a:rPr lang="de-AT" dirty="0"/>
              <a:t> </a:t>
            </a:r>
            <a:r>
              <a:rPr lang="de-AT" dirty="0" err="1"/>
              <a:t>for</a:t>
            </a:r>
            <a:r>
              <a:rPr lang="de-AT" dirty="0"/>
              <a:t> </a:t>
            </a:r>
            <a:r>
              <a:rPr lang="de-AT" dirty="0" err="1"/>
              <a:t>the</a:t>
            </a:r>
            <a:r>
              <a:rPr lang="de-AT" dirty="0"/>
              <a:t> </a:t>
            </a:r>
            <a:r>
              <a:rPr lang="de-AT" dirty="0" err="1"/>
              <a:t>federal</a:t>
            </a:r>
            <a:r>
              <a:rPr lang="de-AT" dirty="0"/>
              <a:t> </a:t>
            </a:r>
            <a:r>
              <a:rPr lang="de-AT" dirty="0" err="1"/>
              <a:t>ministry</a:t>
            </a:r>
            <a:r>
              <a:rPr lang="de-AT" dirty="0"/>
              <a:t> </a:t>
            </a:r>
            <a:r>
              <a:rPr lang="de-AT" dirty="0" err="1"/>
              <a:t>climate</a:t>
            </a:r>
            <a:r>
              <a:rPr lang="de-AT" dirty="0"/>
              <a:t> </a:t>
            </a:r>
            <a:r>
              <a:rPr lang="de-AT" dirty="0" err="1"/>
              <a:t>action</a:t>
            </a:r>
            <a:r>
              <a:rPr lang="de-AT" dirty="0"/>
              <a:t>, </a:t>
            </a:r>
            <a:r>
              <a:rPr lang="de-AT" dirty="0" err="1"/>
              <a:t>environment</a:t>
            </a:r>
            <a:r>
              <a:rPr lang="de-AT" dirty="0"/>
              <a:t>, </a:t>
            </a:r>
            <a:r>
              <a:rPr lang="de-AT" dirty="0" err="1"/>
              <a:t>energy</a:t>
            </a:r>
            <a:r>
              <a:rPr lang="de-AT" dirty="0"/>
              <a:t>, </a:t>
            </a:r>
            <a:r>
              <a:rPr lang="de-AT" dirty="0" err="1"/>
              <a:t>mobility</a:t>
            </a:r>
            <a:r>
              <a:rPr lang="de-AT" dirty="0"/>
              <a:t>, </a:t>
            </a:r>
            <a:r>
              <a:rPr lang="de-AT" dirty="0" err="1"/>
              <a:t>innovation</a:t>
            </a:r>
            <a:r>
              <a:rPr lang="de-AT" dirty="0"/>
              <a:t> and </a:t>
            </a:r>
            <a:r>
              <a:rPr lang="de-AT" dirty="0" err="1"/>
              <a:t>technology</a:t>
            </a:r>
            <a:r>
              <a:rPr lang="de-AT" dirty="0"/>
              <a:t> in Vienna. Master in Gilberts </a:t>
            </a:r>
            <a:r>
              <a:rPr lang="de-AT"/>
              <a:t>group</a:t>
            </a:r>
            <a:endParaRPr lang="de-AT" dirty="0"/>
          </a:p>
        </p:txBody>
      </p:sp>
      <p:sp>
        <p:nvSpPr>
          <p:cNvPr id="4" name="Foliennummernplatzhalter 3"/>
          <p:cNvSpPr>
            <a:spLocks noGrp="1"/>
          </p:cNvSpPr>
          <p:nvPr>
            <p:ph type="sldNum" sz="quarter" idx="5"/>
          </p:nvPr>
        </p:nvSpPr>
        <p:spPr/>
        <p:txBody>
          <a:bodyPr/>
          <a:lstStyle/>
          <a:p>
            <a:pPr>
              <a:defRPr/>
            </a:pPr>
            <a:fld id="{7623C100-9BC0-4CFB-B123-98214FE3A96B}" type="slidenum">
              <a:rPr lang="de-AT" smtClean="0"/>
              <a:pPr>
                <a:defRPr/>
              </a:pPr>
              <a:t>22</a:t>
            </a:fld>
            <a:endParaRPr lang="de-AT"/>
          </a:p>
        </p:txBody>
      </p:sp>
    </p:spTree>
    <p:extLst>
      <p:ext uri="{BB962C8B-B14F-4D97-AF65-F5344CB8AC3E}">
        <p14:creationId xmlns:p14="http://schemas.microsoft.com/office/powerpoint/2010/main" val="2096100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Calibri" pitchFamily="34" charset="0"/>
                <a:ea typeface="+mn-ea"/>
                <a:cs typeface="+mn-cs"/>
              </a:rPr>
              <a:t>Anstellung seit:	Oktober 2019</a:t>
            </a:r>
            <a:endParaRPr lang="de-AT" sz="1200" kern="1200" dirty="0">
              <a:solidFill>
                <a:schemeClr val="tx1"/>
              </a:solidFill>
              <a:effectLst/>
              <a:latin typeface="Calibri" pitchFamily="34" charset="0"/>
              <a:ea typeface="+mn-ea"/>
              <a:cs typeface="+mn-cs"/>
            </a:endParaRPr>
          </a:p>
          <a:p>
            <a:r>
              <a:rPr lang="de-DE" sz="1200" kern="1200" dirty="0">
                <a:solidFill>
                  <a:schemeClr val="tx1"/>
                </a:solidFill>
                <a:effectLst/>
                <a:latin typeface="Calibri" pitchFamily="34" charset="0"/>
                <a:ea typeface="+mn-ea"/>
                <a:cs typeface="+mn-cs"/>
              </a:rPr>
              <a:t>Hauptaufgabe:		Vegetationskartierung, Beurteilung der Vegetation im Zuge von Einreichprojekten</a:t>
            </a:r>
            <a:endParaRPr lang="de-AT" sz="1200" kern="1200" dirty="0">
              <a:solidFill>
                <a:schemeClr val="tx1"/>
              </a:solidFill>
              <a:effectLst/>
              <a:latin typeface="Calibri" pitchFamily="34" charset="0"/>
              <a:ea typeface="+mn-ea"/>
              <a:cs typeface="+mn-cs"/>
            </a:endParaRPr>
          </a:p>
          <a:p>
            <a:r>
              <a:rPr lang="de-DE" sz="1200" kern="1200" dirty="0">
                <a:solidFill>
                  <a:schemeClr val="tx1"/>
                </a:solidFill>
                <a:effectLst/>
                <a:latin typeface="Calibri" pitchFamily="34" charset="0"/>
                <a:ea typeface="+mn-ea"/>
                <a:cs typeface="+mn-cs"/>
              </a:rPr>
              <a:t>Detailliertere Beschreibung: Bevor Projekte, wie etwa Wander- und Radwege, Skipisten oder Liftanlagen, neu errichtet werden dürfen bedarf es einer behördlichen Bewilligung. Im Zuge der Einreichung dieser Projekte bei einer Behörde ist eine Beschreibung der von den Baumaßnahmen betroffenen Vegetation nötig. </a:t>
            </a:r>
            <a:endParaRPr lang="de-AT" sz="1200" kern="1200" dirty="0">
              <a:solidFill>
                <a:schemeClr val="tx1"/>
              </a:solidFill>
              <a:effectLst/>
              <a:latin typeface="Calibri" pitchFamily="34" charset="0"/>
              <a:ea typeface="+mn-ea"/>
              <a:cs typeface="+mn-cs"/>
            </a:endParaRPr>
          </a:p>
          <a:p>
            <a:r>
              <a:rPr lang="de-DE" sz="1200" kern="1200" dirty="0">
                <a:solidFill>
                  <a:schemeClr val="tx1"/>
                </a:solidFill>
                <a:effectLst/>
                <a:latin typeface="Calibri" pitchFamily="34" charset="0"/>
                <a:ea typeface="+mn-ea"/>
                <a:cs typeface="+mn-cs"/>
              </a:rPr>
              <a:t>	Meine Aufgabe ist die Darstellung der aktuellen Vegetation in Form einer Vegetationskarte, sowie das Verfassen eines Berichtes mit Vegetationsbeschreibung und Artenlisten zu den betroffenen Lebensräumen. Zusätzlich wird der Vegetationsbestand in Bezug auf den Schutzstatus und den Gefährdungsgrad der Lebensräume sowie der darin vorkommenden Pflanzenarten beurteilt und die Auswirkung der geplanten Maßnahmen auf diese Lebensräume und Pflanzenarten abgeschätzt. </a:t>
            </a:r>
            <a:endParaRPr lang="de-AT" sz="1200" kern="1200" dirty="0">
              <a:solidFill>
                <a:schemeClr val="tx1"/>
              </a:solidFill>
              <a:effectLst/>
              <a:latin typeface="Calibri"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pPr>
              <a:defRPr/>
            </a:pPr>
            <a:fld id="{7623C100-9BC0-4CFB-B123-98214FE3A96B}" type="slidenum">
              <a:rPr lang="de-AT" smtClean="0"/>
              <a:pPr>
                <a:defRPr/>
              </a:pPr>
              <a:t>23</a:t>
            </a:fld>
            <a:endParaRPr lang="de-AT"/>
          </a:p>
        </p:txBody>
      </p:sp>
    </p:spTree>
    <p:extLst>
      <p:ext uri="{BB962C8B-B14F-4D97-AF65-F5344CB8AC3E}">
        <p14:creationId xmlns:p14="http://schemas.microsoft.com/office/powerpoint/2010/main" val="320943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Popular</a:t>
            </a:r>
            <a:r>
              <a:rPr lang="de-DE"/>
              <a:t> </a:t>
            </a:r>
            <a:r>
              <a:rPr lang="de-DE" dirty="0" err="1"/>
              <a:t>science</a:t>
            </a:r>
            <a:r>
              <a:rPr lang="de-DE" dirty="0"/>
              <a:t>, </a:t>
            </a:r>
            <a:r>
              <a:rPr lang="de-DE"/>
              <a:t>educators</a:t>
            </a:r>
            <a:endParaRPr lang="de-DE" dirty="0"/>
          </a:p>
        </p:txBody>
      </p:sp>
      <p:sp>
        <p:nvSpPr>
          <p:cNvPr id="4" name="Foliennummernplatzhalter 3"/>
          <p:cNvSpPr>
            <a:spLocks noGrp="1"/>
          </p:cNvSpPr>
          <p:nvPr>
            <p:ph type="sldNum" sz="quarter" idx="10"/>
          </p:nvPr>
        </p:nvSpPr>
        <p:spPr/>
        <p:txBody>
          <a:bodyPr/>
          <a:lstStyle/>
          <a:p>
            <a:pPr>
              <a:defRPr/>
            </a:pPr>
            <a:fld id="{7623C100-9BC0-4CFB-B123-98214FE3A96B}" type="slidenum">
              <a:rPr lang="de-AT" smtClean="0"/>
              <a:pPr>
                <a:defRPr/>
              </a:pPr>
              <a:t>25</a:t>
            </a:fld>
            <a:endParaRPr lang="de-AT"/>
          </a:p>
        </p:txBody>
      </p:sp>
    </p:spTree>
    <p:extLst>
      <p:ext uri="{BB962C8B-B14F-4D97-AF65-F5344CB8AC3E}">
        <p14:creationId xmlns:p14="http://schemas.microsoft.com/office/powerpoint/2010/main" val="2204362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7623C100-9BC0-4CFB-B123-98214FE3A96B}" type="slidenum">
              <a:rPr lang="de-AT"/>
              <a:pPr>
                <a:defRPr/>
              </a:pPr>
              <a:t>27</a:t>
            </a:fld>
            <a:endParaRPr lang="de-AT"/>
          </a:p>
        </p:txBody>
      </p:sp>
    </p:spTree>
    <p:extLst>
      <p:ext uri="{BB962C8B-B14F-4D97-AF65-F5344CB8AC3E}">
        <p14:creationId xmlns:p14="http://schemas.microsoft.com/office/powerpoint/2010/main" val="290878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7623C100-9BC0-4CFB-B123-98214FE3A96B}" type="slidenum">
              <a:rPr lang="de-AT"/>
              <a:pPr>
                <a:defRPr/>
              </a:pPr>
              <a:t>2</a:t>
            </a:fld>
            <a:endParaRPr lang="de-AT"/>
          </a:p>
        </p:txBody>
      </p:sp>
    </p:spTree>
    <p:extLst>
      <p:ext uri="{BB962C8B-B14F-4D97-AF65-F5344CB8AC3E}">
        <p14:creationId xmlns:p14="http://schemas.microsoft.com/office/powerpoint/2010/main" val="295116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Calibri" pitchFamily="34" charset="0"/>
                <a:ea typeface="+mn-ea"/>
                <a:cs typeface="+mn-cs"/>
              </a:rPr>
              <a:t>Mensch-verursachte Veränderungen in Flora und  Vegetation; Invasion von Neophyten und deren Auswirkungen auf Diversität, Umwelt und Mensch, Management invasiver Arten; Rückgang und Gefährdung heimischer Arten, Naturschutz</a:t>
            </a:r>
            <a:endParaRPr lang="de-AT" dirty="0"/>
          </a:p>
        </p:txBody>
      </p:sp>
      <p:sp>
        <p:nvSpPr>
          <p:cNvPr id="4" name="Foliennummernplatzhalter 3"/>
          <p:cNvSpPr>
            <a:spLocks noGrp="1"/>
          </p:cNvSpPr>
          <p:nvPr>
            <p:ph type="sldNum" sz="quarter" idx="10"/>
          </p:nvPr>
        </p:nvSpPr>
        <p:spPr/>
        <p:txBody>
          <a:bodyPr/>
          <a:lstStyle/>
          <a:p>
            <a:pPr>
              <a:defRPr/>
            </a:pPr>
            <a:fld id="{7623C100-9BC0-4CFB-B123-98214FE3A96B}" type="slidenum">
              <a:rPr lang="de-AT" smtClean="0"/>
              <a:pPr>
                <a:defRPr/>
              </a:pPr>
              <a:t>5</a:t>
            </a:fld>
            <a:endParaRPr lang="de-AT"/>
          </a:p>
        </p:txBody>
      </p:sp>
    </p:spTree>
    <p:extLst>
      <p:ext uri="{BB962C8B-B14F-4D97-AF65-F5344CB8AC3E}">
        <p14:creationId xmlns:p14="http://schemas.microsoft.com/office/powerpoint/2010/main" val="3646738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Methods</a:t>
            </a:r>
            <a:r>
              <a:rPr lang="de-AT" dirty="0"/>
              <a:t> </a:t>
            </a:r>
            <a:r>
              <a:rPr lang="de-AT" dirty="0" err="1"/>
              <a:t>related</a:t>
            </a:r>
            <a:r>
              <a:rPr lang="de-AT" dirty="0"/>
              <a:t> </a:t>
            </a:r>
            <a:r>
              <a:rPr lang="de-AT" dirty="0" err="1"/>
              <a:t>to</a:t>
            </a:r>
            <a:r>
              <a:rPr lang="de-AT" dirty="0"/>
              <a:t> </a:t>
            </a:r>
            <a:r>
              <a:rPr lang="de-AT" dirty="0" err="1"/>
              <a:t>paleoecology</a:t>
            </a:r>
            <a:r>
              <a:rPr lang="de-AT" dirty="0"/>
              <a:t>, </a:t>
            </a:r>
            <a:r>
              <a:rPr lang="de-AT" dirty="0" err="1"/>
              <a:t>how</a:t>
            </a:r>
            <a:r>
              <a:rPr lang="de-AT" dirty="0"/>
              <a:t> </a:t>
            </a:r>
            <a:r>
              <a:rPr lang="de-AT" dirty="0" err="1"/>
              <a:t>to</a:t>
            </a:r>
            <a:r>
              <a:rPr lang="de-AT" dirty="0"/>
              <a:t> </a:t>
            </a:r>
            <a:r>
              <a:rPr lang="de-AT" dirty="0" err="1"/>
              <a:t>reconstruct</a:t>
            </a:r>
            <a:r>
              <a:rPr lang="de-AT" dirty="0"/>
              <a:t> </a:t>
            </a:r>
            <a:r>
              <a:rPr lang="de-AT" dirty="0" err="1"/>
              <a:t>past</a:t>
            </a:r>
            <a:r>
              <a:rPr lang="de-AT" dirty="0"/>
              <a:t> </a:t>
            </a:r>
            <a:r>
              <a:rPr lang="de-AT" dirty="0" err="1"/>
              <a:t>vegetation</a:t>
            </a:r>
            <a:r>
              <a:rPr lang="de-AT" dirty="0"/>
              <a:t>. </a:t>
            </a:r>
            <a:r>
              <a:rPr lang="de-AT" dirty="0" err="1"/>
              <a:t>Examination</a:t>
            </a:r>
            <a:r>
              <a:rPr lang="de-AT" dirty="0"/>
              <a:t> </a:t>
            </a:r>
            <a:r>
              <a:rPr lang="de-AT" dirty="0" err="1"/>
              <a:t>of</a:t>
            </a:r>
            <a:r>
              <a:rPr lang="de-AT" dirty="0"/>
              <a:t> </a:t>
            </a:r>
            <a:r>
              <a:rPr lang="de-AT" dirty="0" err="1"/>
              <a:t>pollen</a:t>
            </a:r>
            <a:r>
              <a:rPr lang="de-AT" dirty="0"/>
              <a:t> </a:t>
            </a:r>
            <a:r>
              <a:rPr lang="de-AT" dirty="0" err="1"/>
              <a:t>from</a:t>
            </a:r>
            <a:r>
              <a:rPr lang="de-AT" dirty="0"/>
              <a:t> </a:t>
            </a:r>
            <a:r>
              <a:rPr lang="de-AT" dirty="0" err="1"/>
              <a:t>cores</a:t>
            </a:r>
            <a:r>
              <a:rPr lang="de-AT" dirty="0"/>
              <a:t> </a:t>
            </a:r>
            <a:r>
              <a:rPr lang="de-AT" dirty="0" err="1"/>
              <a:t>from</a:t>
            </a:r>
            <a:r>
              <a:rPr lang="de-AT" dirty="0"/>
              <a:t> </a:t>
            </a:r>
            <a:r>
              <a:rPr lang="de-AT" dirty="0" err="1"/>
              <a:t>lakes</a:t>
            </a:r>
            <a:r>
              <a:rPr lang="de-AT" dirty="0"/>
              <a:t>, </a:t>
            </a:r>
            <a:r>
              <a:rPr lang="de-AT" dirty="0" err="1"/>
              <a:t>bogs</a:t>
            </a:r>
            <a:endParaRPr lang="de-AT" dirty="0"/>
          </a:p>
          <a:p>
            <a:r>
              <a:rPr lang="de-AT" dirty="0"/>
              <a:t>Interactions</a:t>
            </a:r>
            <a:r>
              <a:rPr lang="de-AT" baseline="0" dirty="0"/>
              <a:t> </a:t>
            </a:r>
            <a:r>
              <a:rPr lang="de-AT" baseline="0" dirty="0" err="1"/>
              <a:t>climate</a:t>
            </a:r>
            <a:r>
              <a:rPr lang="de-AT" baseline="0" dirty="0"/>
              <a:t>-</a:t>
            </a:r>
            <a:r>
              <a:rPr lang="de-AT" baseline="0" dirty="0" err="1"/>
              <a:t>landuse</a:t>
            </a:r>
            <a:r>
              <a:rPr lang="de-AT" baseline="0" dirty="0"/>
              <a:t>-vegetation, </a:t>
            </a:r>
            <a:r>
              <a:rPr lang="de-AT" baseline="0" dirty="0" err="1"/>
              <a:t>what</a:t>
            </a:r>
            <a:r>
              <a:rPr lang="de-AT" baseline="0" dirty="0"/>
              <a:t> </a:t>
            </a:r>
            <a:r>
              <a:rPr lang="de-AT" baseline="0" dirty="0" err="1"/>
              <a:t>factors</a:t>
            </a:r>
            <a:r>
              <a:rPr lang="de-AT" baseline="0" dirty="0"/>
              <a:t> </a:t>
            </a:r>
            <a:r>
              <a:rPr lang="de-AT" baseline="0" dirty="0" err="1"/>
              <a:t>explain</a:t>
            </a:r>
            <a:r>
              <a:rPr lang="de-AT" baseline="0" dirty="0"/>
              <a:t> </a:t>
            </a:r>
            <a:r>
              <a:rPr lang="de-AT" baseline="0" dirty="0" err="1"/>
              <a:t>vegetation</a:t>
            </a:r>
            <a:r>
              <a:rPr lang="de-AT" baseline="0" dirty="0"/>
              <a:t> </a:t>
            </a:r>
            <a:r>
              <a:rPr lang="de-AT" baseline="0" dirty="0" err="1"/>
              <a:t>changes</a:t>
            </a:r>
            <a:r>
              <a:rPr lang="de-AT" baseline="0" dirty="0"/>
              <a:t> </a:t>
            </a:r>
            <a:r>
              <a:rPr lang="de-AT" baseline="0" dirty="0" err="1"/>
              <a:t>along</a:t>
            </a:r>
            <a:r>
              <a:rPr lang="de-AT" baseline="0" dirty="0"/>
              <a:t> </a:t>
            </a:r>
            <a:r>
              <a:rPr lang="de-AT" baseline="0" dirty="0" err="1"/>
              <a:t>history</a:t>
            </a:r>
            <a:r>
              <a:rPr lang="de-AT" baseline="0" dirty="0"/>
              <a:t>? Pollen + </a:t>
            </a:r>
            <a:r>
              <a:rPr lang="de-AT" baseline="0" dirty="0" err="1"/>
              <a:t>modelling</a:t>
            </a:r>
            <a:r>
              <a:rPr lang="de-AT" baseline="0" dirty="0"/>
              <a:t> </a:t>
            </a:r>
            <a:r>
              <a:rPr lang="de-AT" baseline="0" dirty="0" err="1"/>
              <a:t>to</a:t>
            </a:r>
            <a:r>
              <a:rPr lang="de-AT" baseline="0" dirty="0"/>
              <a:t> </a:t>
            </a:r>
            <a:r>
              <a:rPr lang="de-AT" baseline="0" dirty="0" err="1"/>
              <a:t>estimate</a:t>
            </a:r>
            <a:r>
              <a:rPr lang="de-AT" baseline="0" dirty="0"/>
              <a:t> </a:t>
            </a:r>
            <a:r>
              <a:rPr lang="de-AT" baseline="0" dirty="0" err="1"/>
              <a:t>land</a:t>
            </a:r>
            <a:r>
              <a:rPr lang="de-AT" baseline="0" dirty="0"/>
              <a:t> </a:t>
            </a:r>
            <a:r>
              <a:rPr lang="de-AT" baseline="0" dirty="0" err="1"/>
              <a:t>cover</a:t>
            </a:r>
            <a:r>
              <a:rPr lang="de-AT" baseline="0" dirty="0"/>
              <a:t> </a:t>
            </a:r>
            <a:r>
              <a:rPr lang="de-AT" baseline="0" dirty="0" err="1"/>
              <a:t>and</a:t>
            </a:r>
            <a:r>
              <a:rPr lang="de-AT" baseline="0" dirty="0"/>
              <a:t> plant </a:t>
            </a:r>
            <a:r>
              <a:rPr lang="de-AT" baseline="0" dirty="0" err="1"/>
              <a:t>diversity</a:t>
            </a:r>
            <a:r>
              <a:rPr lang="de-AT" baseline="0" dirty="0"/>
              <a:t>. </a:t>
            </a:r>
            <a:r>
              <a:rPr lang="de-AT" baseline="0" dirty="0" err="1"/>
              <a:t>Figure</a:t>
            </a:r>
            <a:r>
              <a:rPr lang="de-AT" baseline="0" dirty="0"/>
              <a:t>: </a:t>
            </a:r>
            <a:r>
              <a:rPr lang="de-AT" baseline="0" dirty="0" err="1"/>
              <a:t>modelling</a:t>
            </a:r>
            <a:r>
              <a:rPr lang="de-AT" baseline="0" dirty="0"/>
              <a:t> </a:t>
            </a:r>
            <a:r>
              <a:rPr lang="de-AT" baseline="0" dirty="0" err="1"/>
              <a:t>of</a:t>
            </a:r>
            <a:r>
              <a:rPr lang="de-AT" baseline="0" dirty="0"/>
              <a:t> </a:t>
            </a:r>
            <a:r>
              <a:rPr lang="de-AT" baseline="0" dirty="0" err="1"/>
              <a:t>forest</a:t>
            </a:r>
            <a:r>
              <a:rPr lang="de-AT" baseline="0" dirty="0"/>
              <a:t> </a:t>
            </a:r>
            <a:r>
              <a:rPr lang="de-AT" baseline="0" dirty="0" err="1"/>
              <a:t>cover</a:t>
            </a:r>
            <a:r>
              <a:rPr lang="de-AT" baseline="0" dirty="0"/>
              <a:t> in Europe</a:t>
            </a:r>
          </a:p>
          <a:p>
            <a:endParaRPr lang="de-AT" dirty="0"/>
          </a:p>
        </p:txBody>
      </p:sp>
      <p:sp>
        <p:nvSpPr>
          <p:cNvPr id="4" name="Foliennummernplatzhalter 3"/>
          <p:cNvSpPr>
            <a:spLocks noGrp="1"/>
          </p:cNvSpPr>
          <p:nvPr>
            <p:ph type="sldNum" sz="quarter" idx="10"/>
          </p:nvPr>
        </p:nvSpPr>
        <p:spPr/>
        <p:txBody>
          <a:bodyPr/>
          <a:lstStyle/>
          <a:p>
            <a:pPr>
              <a:defRPr/>
            </a:pPr>
            <a:fld id="{7623C100-9BC0-4CFB-B123-98214FE3A96B}" type="slidenum">
              <a:rPr lang="de-AT" smtClean="0"/>
              <a:pPr>
                <a:defRPr/>
              </a:pPr>
              <a:t>7</a:t>
            </a:fld>
            <a:endParaRPr lang="de-AT"/>
          </a:p>
        </p:txBody>
      </p:sp>
    </p:spTree>
    <p:extLst>
      <p:ext uri="{BB962C8B-B14F-4D97-AF65-F5344CB8AC3E}">
        <p14:creationId xmlns:p14="http://schemas.microsoft.com/office/powerpoint/2010/main" val="1814382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Focused</a:t>
            </a:r>
            <a:r>
              <a:rPr lang="de-AT" dirty="0"/>
              <a:t> in </a:t>
            </a:r>
            <a:r>
              <a:rPr lang="de-AT" dirty="0" err="1"/>
              <a:t>the</a:t>
            </a:r>
            <a:r>
              <a:rPr lang="de-AT" dirty="0"/>
              <a:t> human </a:t>
            </a:r>
            <a:r>
              <a:rPr lang="de-AT" dirty="0" err="1"/>
              <a:t>factor</a:t>
            </a:r>
            <a:r>
              <a:rPr lang="de-AT" dirty="0"/>
              <a:t> (</a:t>
            </a:r>
            <a:r>
              <a:rPr lang="de-AT" dirty="0" err="1"/>
              <a:t>land</a:t>
            </a:r>
            <a:r>
              <a:rPr lang="de-AT" dirty="0"/>
              <a:t> </a:t>
            </a:r>
            <a:r>
              <a:rPr lang="de-AT" dirty="0" err="1"/>
              <a:t>use</a:t>
            </a:r>
            <a:r>
              <a:rPr lang="de-AT" dirty="0"/>
              <a:t>) </a:t>
            </a:r>
            <a:r>
              <a:rPr lang="de-AT" dirty="0" err="1"/>
              <a:t>and</a:t>
            </a:r>
            <a:r>
              <a:rPr lang="de-AT" dirty="0"/>
              <a:t> </a:t>
            </a:r>
            <a:r>
              <a:rPr lang="de-AT" dirty="0" err="1"/>
              <a:t>recent</a:t>
            </a:r>
            <a:r>
              <a:rPr lang="de-AT" dirty="0"/>
              <a:t> </a:t>
            </a:r>
            <a:r>
              <a:rPr lang="de-AT" dirty="0" err="1"/>
              <a:t>history</a:t>
            </a:r>
            <a:r>
              <a:rPr lang="de-AT" dirty="0"/>
              <a:t> (</a:t>
            </a:r>
            <a:r>
              <a:rPr lang="de-AT" dirty="0" err="1"/>
              <a:t>Holocene</a:t>
            </a:r>
            <a:r>
              <a:rPr lang="de-AT" dirty="0"/>
              <a:t>). Pollen + </a:t>
            </a:r>
            <a:r>
              <a:rPr lang="de-AT" dirty="0" err="1"/>
              <a:t>Macrofossiles</a:t>
            </a:r>
            <a:endParaRPr lang="de-AT" dirty="0"/>
          </a:p>
        </p:txBody>
      </p:sp>
      <p:sp>
        <p:nvSpPr>
          <p:cNvPr id="4" name="Foliennummernplatzhalter 3"/>
          <p:cNvSpPr>
            <a:spLocks noGrp="1"/>
          </p:cNvSpPr>
          <p:nvPr>
            <p:ph type="sldNum" sz="quarter" idx="10"/>
          </p:nvPr>
        </p:nvSpPr>
        <p:spPr/>
        <p:txBody>
          <a:bodyPr/>
          <a:lstStyle/>
          <a:p>
            <a:pPr>
              <a:defRPr/>
            </a:pPr>
            <a:fld id="{7623C100-9BC0-4CFB-B123-98214FE3A96B}" type="slidenum">
              <a:rPr lang="de-AT" smtClean="0"/>
              <a:pPr>
                <a:defRPr/>
              </a:pPr>
              <a:t>8</a:t>
            </a:fld>
            <a:endParaRPr lang="de-AT"/>
          </a:p>
        </p:txBody>
      </p:sp>
    </p:spTree>
    <p:extLst>
      <p:ext uri="{BB962C8B-B14F-4D97-AF65-F5344CB8AC3E}">
        <p14:creationId xmlns:p14="http://schemas.microsoft.com/office/powerpoint/2010/main" val="1022575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r">
              <a:spcBef>
                <a:spcPct val="0"/>
              </a:spcBef>
            </a:pPr>
            <a:r>
              <a:rPr lang="en-US" b="1" dirty="0"/>
              <a:t>Focus</a:t>
            </a:r>
            <a:r>
              <a:rPr lang="en-US" b="1"/>
              <a:t> </a:t>
            </a:r>
            <a:r>
              <a:rPr lang="en-US" b="1" dirty="0"/>
              <a:t>on Electronic microscopy of Algae</a:t>
            </a:r>
          </a:p>
          <a:p>
            <a:pPr algn="r">
              <a:spcBef>
                <a:spcPct val="0"/>
              </a:spcBef>
            </a:pPr>
            <a:r>
              <a:rPr lang="de-AT" b="1"/>
              <a:t>Kombination </a:t>
            </a:r>
            <a:r>
              <a:rPr lang="de-AT" b="1" dirty="0"/>
              <a:t>von traditionell taxonomischen und molekular-taxonomischen Untersuchungen zur funktionalen und ökologischen Bewertung von Fließgewässern in Theorie und Praxis </a:t>
            </a:r>
            <a:endParaRPr lang="de-AT" dirty="0"/>
          </a:p>
          <a:p>
            <a:pPr algn="r">
              <a:spcBef>
                <a:spcPct val="0"/>
              </a:spcBef>
            </a:pPr>
            <a:r>
              <a:rPr lang="de-AT" b="1" dirty="0">
                <a:cs typeface="Calibri"/>
              </a:rPr>
              <a:t>Electronic </a:t>
            </a:r>
            <a:r>
              <a:rPr lang="de-AT" b="1" dirty="0" err="1">
                <a:cs typeface="Calibri"/>
              </a:rPr>
              <a:t>microscopy</a:t>
            </a:r>
          </a:p>
          <a:p>
            <a:endParaRPr lang="en-US" dirty="0">
              <a:cs typeface="Calibri"/>
            </a:endParaRPr>
          </a:p>
        </p:txBody>
      </p:sp>
      <p:sp>
        <p:nvSpPr>
          <p:cNvPr id="4" name="Foliennummernplatzhalter 3"/>
          <p:cNvSpPr>
            <a:spLocks noGrp="1"/>
          </p:cNvSpPr>
          <p:nvPr>
            <p:ph type="sldNum" sz="quarter" idx="5"/>
          </p:nvPr>
        </p:nvSpPr>
        <p:spPr/>
        <p:txBody>
          <a:bodyPr/>
          <a:lstStyle/>
          <a:p>
            <a:pPr>
              <a:defRPr/>
            </a:pPr>
            <a:fld id="{7623C100-9BC0-4CFB-B123-98214FE3A96B}" type="slidenum">
              <a:rPr lang="de-AT"/>
              <a:pPr>
                <a:defRPr/>
              </a:pPr>
              <a:t>9</a:t>
            </a:fld>
            <a:endParaRPr lang="de-AT"/>
          </a:p>
        </p:txBody>
      </p:sp>
    </p:spTree>
    <p:extLst>
      <p:ext uri="{BB962C8B-B14F-4D97-AF65-F5344CB8AC3E}">
        <p14:creationId xmlns:p14="http://schemas.microsoft.com/office/powerpoint/2010/main" val="1354076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Zellbiologie / Holzinger: </a:t>
            </a:r>
            <a:r>
              <a:rPr lang="de-DE" baseline="0" dirty="0" err="1"/>
              <a:t>investigation</a:t>
            </a:r>
            <a:r>
              <a:rPr lang="de-DE" baseline="0" dirty="0"/>
              <a:t> </a:t>
            </a:r>
            <a:r>
              <a:rPr lang="de-DE" baseline="0" dirty="0" err="1"/>
              <a:t>of</a:t>
            </a:r>
            <a:r>
              <a:rPr lang="de-DE" baseline="0" dirty="0"/>
              <a:t> </a:t>
            </a:r>
            <a:r>
              <a:rPr lang="de-DE" baseline="0" dirty="0" err="1"/>
              <a:t>algal</a:t>
            </a:r>
            <a:r>
              <a:rPr lang="de-DE" baseline="0" dirty="0"/>
              <a:t> </a:t>
            </a:r>
            <a:r>
              <a:rPr lang="de-DE" baseline="0" dirty="0" err="1"/>
              <a:t>anatomy</a:t>
            </a:r>
            <a:r>
              <a:rPr lang="de-DE" baseline="0" dirty="0"/>
              <a:t> </a:t>
            </a:r>
            <a:r>
              <a:rPr lang="de-DE" baseline="0" dirty="0" err="1"/>
              <a:t>with</a:t>
            </a:r>
            <a:r>
              <a:rPr lang="de-DE" baseline="0" dirty="0"/>
              <a:t> </a:t>
            </a:r>
            <a:r>
              <a:rPr lang="de-DE" baseline="0" dirty="0" err="1"/>
              <a:t>con-focal</a:t>
            </a:r>
            <a:r>
              <a:rPr lang="de-DE" baseline="0" dirty="0"/>
              <a:t> laser-</a:t>
            </a:r>
            <a:r>
              <a:rPr lang="de-DE" baseline="0" dirty="0" err="1"/>
              <a:t>scanning</a:t>
            </a:r>
            <a:r>
              <a:rPr lang="de-DE" baseline="0" dirty="0"/>
              <a:t> </a:t>
            </a:r>
            <a:r>
              <a:rPr lang="de-DE" baseline="0" dirty="0" err="1"/>
              <a:t>microscopy</a:t>
            </a:r>
            <a:r>
              <a:rPr lang="de-DE" baseline="0" dirty="0"/>
              <a:t> </a:t>
            </a:r>
            <a:r>
              <a:rPr lang="de-DE" baseline="0" dirty="0" err="1"/>
              <a:t>and</a:t>
            </a:r>
            <a:r>
              <a:rPr lang="de-DE" baseline="0" dirty="0"/>
              <a:t> </a:t>
            </a:r>
            <a:r>
              <a:rPr lang="de-DE" baseline="0" dirty="0" err="1"/>
              <a:t>electron-microscopy</a:t>
            </a:r>
            <a:endParaRPr lang="de-DE" baseline="0" dirty="0"/>
          </a:p>
          <a:p>
            <a:r>
              <a:rPr lang="de-DE" baseline="0" dirty="0" err="1"/>
              <a:t>Physiolie</a:t>
            </a:r>
            <a:r>
              <a:rPr lang="de-DE" baseline="0" dirty="0"/>
              <a:t> / Kranner + Arc: </a:t>
            </a:r>
            <a:r>
              <a:rPr lang="de-DE" baseline="0" dirty="0" err="1"/>
              <a:t>Metabolite</a:t>
            </a:r>
            <a:r>
              <a:rPr lang="de-DE" baseline="0" dirty="0"/>
              <a:t> </a:t>
            </a:r>
            <a:r>
              <a:rPr lang="de-DE" baseline="0" dirty="0" err="1"/>
              <a:t>and</a:t>
            </a:r>
            <a:r>
              <a:rPr lang="de-DE" baseline="0" dirty="0"/>
              <a:t> </a:t>
            </a:r>
            <a:r>
              <a:rPr lang="de-DE" baseline="0" dirty="0" err="1"/>
              <a:t>antioxidant</a:t>
            </a:r>
            <a:r>
              <a:rPr lang="de-DE" baseline="0" dirty="0"/>
              <a:t> </a:t>
            </a:r>
            <a:r>
              <a:rPr lang="de-DE" baseline="0" dirty="0" err="1"/>
              <a:t>profiling</a:t>
            </a:r>
            <a:r>
              <a:rPr lang="de-DE" baseline="0" dirty="0"/>
              <a:t> </a:t>
            </a:r>
            <a:r>
              <a:rPr lang="de-DE" baseline="0" dirty="0" err="1"/>
              <a:t>of</a:t>
            </a:r>
            <a:r>
              <a:rPr lang="de-DE" baseline="0" dirty="0"/>
              <a:t> </a:t>
            </a:r>
            <a:r>
              <a:rPr lang="de-DE" baseline="0" dirty="0" err="1"/>
              <a:t>seeds</a:t>
            </a:r>
            <a:r>
              <a:rPr lang="de-DE" baseline="0" dirty="0"/>
              <a:t> </a:t>
            </a:r>
            <a:r>
              <a:rPr lang="de-DE" baseline="0" dirty="0" err="1"/>
              <a:t>and</a:t>
            </a:r>
            <a:r>
              <a:rPr lang="de-DE" baseline="0" dirty="0"/>
              <a:t> </a:t>
            </a:r>
            <a:r>
              <a:rPr lang="de-DE" baseline="0" dirty="0" err="1"/>
              <a:t>the</a:t>
            </a:r>
            <a:r>
              <a:rPr lang="de-DE" baseline="0" dirty="0"/>
              <a:t> </a:t>
            </a:r>
            <a:r>
              <a:rPr lang="de-DE" baseline="0" dirty="0" err="1"/>
              <a:t>influence</a:t>
            </a:r>
            <a:r>
              <a:rPr lang="de-DE" baseline="0" dirty="0"/>
              <a:t> </a:t>
            </a:r>
            <a:r>
              <a:rPr lang="de-DE" baseline="0" dirty="0" err="1"/>
              <a:t>of</a:t>
            </a:r>
            <a:r>
              <a:rPr lang="de-DE" baseline="0" dirty="0"/>
              <a:t> </a:t>
            </a:r>
            <a:r>
              <a:rPr lang="de-DE" baseline="0" dirty="0" err="1"/>
              <a:t>environment</a:t>
            </a:r>
            <a:r>
              <a:rPr lang="de-DE" baseline="0" dirty="0"/>
              <a:t> on </a:t>
            </a:r>
            <a:r>
              <a:rPr lang="de-DE" baseline="0" dirty="0" err="1"/>
              <a:t>seed</a:t>
            </a:r>
            <a:r>
              <a:rPr lang="de-DE" baseline="0" dirty="0"/>
              <a:t> </a:t>
            </a:r>
            <a:r>
              <a:rPr lang="de-DE" baseline="0" dirty="0" err="1"/>
              <a:t>quality</a:t>
            </a:r>
            <a:r>
              <a:rPr lang="de-DE" baseline="0" dirty="0"/>
              <a:t>  </a:t>
            </a:r>
            <a:endParaRPr lang="de-DE" dirty="0"/>
          </a:p>
        </p:txBody>
      </p:sp>
      <p:sp>
        <p:nvSpPr>
          <p:cNvPr id="4" name="Foliennummernplatzhalter 3"/>
          <p:cNvSpPr>
            <a:spLocks noGrp="1"/>
          </p:cNvSpPr>
          <p:nvPr>
            <p:ph type="sldNum" sz="quarter" idx="10"/>
          </p:nvPr>
        </p:nvSpPr>
        <p:spPr/>
        <p:txBody>
          <a:bodyPr/>
          <a:lstStyle/>
          <a:p>
            <a:pPr>
              <a:defRPr/>
            </a:pPr>
            <a:fld id="{7623C100-9BC0-4CFB-B123-98214FE3A96B}" type="slidenum">
              <a:rPr lang="de-AT"/>
              <a:pPr>
                <a:defRPr/>
              </a:pPr>
              <a:t>10</a:t>
            </a:fld>
            <a:endParaRPr lang="de-AT"/>
          </a:p>
        </p:txBody>
      </p:sp>
    </p:spTree>
    <p:extLst>
      <p:ext uri="{BB962C8B-B14F-4D97-AF65-F5344CB8AC3E}">
        <p14:creationId xmlns:p14="http://schemas.microsoft.com/office/powerpoint/2010/main" val="2319641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Developmental</a:t>
            </a:r>
            <a:r>
              <a:rPr lang="de-DE" baseline="0" dirty="0"/>
              <a:t> </a:t>
            </a:r>
            <a:r>
              <a:rPr lang="de-DE" baseline="0" dirty="0" err="1"/>
              <a:t>physiology</a:t>
            </a:r>
            <a:r>
              <a:rPr lang="de-DE" baseline="0" dirty="0"/>
              <a:t> / Roach: Investigation </a:t>
            </a:r>
            <a:r>
              <a:rPr lang="de-DE" baseline="0" dirty="0" err="1"/>
              <a:t>of</a:t>
            </a:r>
            <a:r>
              <a:rPr lang="de-DE" baseline="0" dirty="0"/>
              <a:t> </a:t>
            </a:r>
            <a:r>
              <a:rPr lang="de-DE" baseline="0" dirty="0" err="1"/>
              <a:t>developmental</a:t>
            </a:r>
            <a:r>
              <a:rPr lang="de-DE" baseline="0" dirty="0"/>
              <a:t> </a:t>
            </a:r>
            <a:r>
              <a:rPr lang="de-DE" baseline="0" dirty="0" err="1"/>
              <a:t>processes</a:t>
            </a:r>
            <a:r>
              <a:rPr lang="de-DE" baseline="0" dirty="0"/>
              <a:t>, such </a:t>
            </a:r>
            <a:r>
              <a:rPr lang="de-DE" baseline="0" dirty="0" err="1"/>
              <a:t>as</a:t>
            </a:r>
            <a:r>
              <a:rPr lang="de-DE" baseline="0" dirty="0"/>
              <a:t> </a:t>
            </a:r>
            <a:r>
              <a:rPr lang="de-DE" baseline="0" dirty="0" err="1"/>
              <a:t>germination</a:t>
            </a:r>
            <a:r>
              <a:rPr lang="de-DE" baseline="0" dirty="0"/>
              <a:t>, </a:t>
            </a:r>
            <a:r>
              <a:rPr lang="de-DE" baseline="0" dirty="0" err="1"/>
              <a:t>tropism</a:t>
            </a:r>
            <a:r>
              <a:rPr lang="de-DE" baseline="0" dirty="0"/>
              <a:t> </a:t>
            </a:r>
            <a:r>
              <a:rPr lang="de-DE" baseline="0" dirty="0" err="1"/>
              <a:t>and</a:t>
            </a:r>
            <a:r>
              <a:rPr lang="de-DE" baseline="0" dirty="0"/>
              <a:t> </a:t>
            </a:r>
            <a:r>
              <a:rPr lang="de-DE" baseline="0" dirty="0" err="1"/>
              <a:t>senscence</a:t>
            </a:r>
            <a:r>
              <a:rPr lang="de-DE" baseline="0" dirty="0"/>
              <a:t>, </a:t>
            </a:r>
            <a:r>
              <a:rPr lang="de-DE" baseline="0" dirty="0" err="1"/>
              <a:t>and</a:t>
            </a:r>
            <a:r>
              <a:rPr lang="de-DE" baseline="0" dirty="0"/>
              <a:t> </a:t>
            </a:r>
            <a:r>
              <a:rPr lang="de-DE" baseline="0" dirty="0" err="1"/>
              <a:t>the</a:t>
            </a:r>
            <a:r>
              <a:rPr lang="de-DE" baseline="0" dirty="0"/>
              <a:t> </a:t>
            </a:r>
            <a:r>
              <a:rPr lang="de-DE" baseline="0" dirty="0" err="1"/>
              <a:t>role</a:t>
            </a:r>
            <a:r>
              <a:rPr lang="de-DE" baseline="0" dirty="0"/>
              <a:t> </a:t>
            </a:r>
            <a:r>
              <a:rPr lang="de-DE" baseline="0" dirty="0" err="1"/>
              <a:t>of</a:t>
            </a:r>
            <a:r>
              <a:rPr lang="de-DE" baseline="0" dirty="0"/>
              <a:t> </a:t>
            </a:r>
            <a:r>
              <a:rPr lang="de-DE" baseline="0" dirty="0" err="1"/>
              <a:t>phytohormones</a:t>
            </a:r>
            <a:r>
              <a:rPr lang="de-DE" baseline="0" dirty="0"/>
              <a:t>. </a:t>
            </a:r>
            <a:r>
              <a:rPr lang="de-DE" baseline="0" dirty="0" err="1"/>
              <a:t>Molecular</a:t>
            </a:r>
            <a:r>
              <a:rPr lang="de-DE" baseline="0" dirty="0"/>
              <a:t> </a:t>
            </a:r>
            <a:r>
              <a:rPr lang="de-DE" baseline="0" dirty="0" err="1"/>
              <a:t>techniques</a:t>
            </a:r>
            <a:r>
              <a:rPr lang="de-DE" baseline="0" dirty="0"/>
              <a:t> </a:t>
            </a:r>
            <a:r>
              <a:rPr lang="de-DE" baseline="0" dirty="0" err="1"/>
              <a:t>to</a:t>
            </a:r>
            <a:r>
              <a:rPr lang="de-DE" baseline="0" dirty="0"/>
              <a:t> </a:t>
            </a:r>
            <a:r>
              <a:rPr lang="de-DE" baseline="0" dirty="0" err="1"/>
              <a:t>characterise</a:t>
            </a:r>
            <a:r>
              <a:rPr lang="de-DE" baseline="0" dirty="0"/>
              <a:t> knock-out </a:t>
            </a:r>
            <a:r>
              <a:rPr lang="de-DE" baseline="0" dirty="0" err="1"/>
              <a:t>mutants</a:t>
            </a:r>
            <a:r>
              <a:rPr lang="de-DE" baseline="0" dirty="0"/>
              <a:t>.</a:t>
            </a:r>
          </a:p>
          <a:p>
            <a:r>
              <a:rPr lang="de-DE" baseline="0" dirty="0"/>
              <a:t>Stress </a:t>
            </a:r>
            <a:r>
              <a:rPr lang="de-DE" baseline="0" dirty="0" err="1"/>
              <a:t>physiology</a:t>
            </a:r>
            <a:r>
              <a:rPr lang="de-DE" baseline="0" dirty="0"/>
              <a:t> / Roach + Neuner: Lab </a:t>
            </a:r>
            <a:r>
              <a:rPr lang="de-DE" baseline="0" dirty="0" err="1"/>
              <a:t>and</a:t>
            </a:r>
            <a:r>
              <a:rPr lang="de-DE" baseline="0" dirty="0"/>
              <a:t> </a:t>
            </a:r>
            <a:r>
              <a:rPr lang="de-DE" baseline="0" dirty="0" err="1"/>
              <a:t>field-based</a:t>
            </a:r>
            <a:r>
              <a:rPr lang="de-DE" baseline="0" dirty="0"/>
              <a:t> </a:t>
            </a:r>
            <a:r>
              <a:rPr lang="de-DE" baseline="0" dirty="0" err="1"/>
              <a:t>courses</a:t>
            </a:r>
            <a:r>
              <a:rPr lang="de-DE" baseline="0" dirty="0"/>
              <a:t> </a:t>
            </a:r>
            <a:r>
              <a:rPr lang="de-DE" baseline="0" dirty="0" err="1"/>
              <a:t>to</a:t>
            </a:r>
            <a:r>
              <a:rPr lang="de-DE" baseline="0" dirty="0"/>
              <a:t> </a:t>
            </a:r>
            <a:r>
              <a:rPr lang="de-DE" baseline="0" dirty="0" err="1"/>
              <a:t>demonstrate</a:t>
            </a:r>
            <a:r>
              <a:rPr lang="de-DE" baseline="0" dirty="0"/>
              <a:t> stress </a:t>
            </a:r>
            <a:r>
              <a:rPr lang="de-DE" baseline="0" dirty="0" err="1"/>
              <a:t>tolerance</a:t>
            </a:r>
            <a:r>
              <a:rPr lang="de-DE" baseline="0" dirty="0"/>
              <a:t> </a:t>
            </a:r>
            <a:r>
              <a:rPr lang="de-DE" baseline="0" dirty="0" err="1"/>
              <a:t>mechanisms</a:t>
            </a:r>
            <a:r>
              <a:rPr lang="de-DE" baseline="0" dirty="0"/>
              <a:t> </a:t>
            </a:r>
            <a:r>
              <a:rPr lang="de-DE" baseline="0" dirty="0" err="1"/>
              <a:t>of</a:t>
            </a:r>
            <a:r>
              <a:rPr lang="de-DE" baseline="0" dirty="0"/>
              <a:t> </a:t>
            </a:r>
            <a:r>
              <a:rPr lang="de-DE" baseline="0" dirty="0" err="1"/>
              <a:t>plants</a:t>
            </a:r>
            <a:r>
              <a:rPr lang="de-DE" baseline="0" dirty="0"/>
              <a:t> </a:t>
            </a:r>
            <a:r>
              <a:rPr lang="de-DE" baseline="0" dirty="0" err="1"/>
              <a:t>and</a:t>
            </a:r>
            <a:r>
              <a:rPr lang="de-DE" baseline="0" dirty="0"/>
              <a:t> </a:t>
            </a:r>
            <a:r>
              <a:rPr lang="de-DE" baseline="0" dirty="0" err="1"/>
              <a:t>algae</a:t>
            </a:r>
            <a:endParaRPr lang="de-DE" dirty="0"/>
          </a:p>
        </p:txBody>
      </p:sp>
      <p:sp>
        <p:nvSpPr>
          <p:cNvPr id="4" name="Foliennummernplatzhalter 3"/>
          <p:cNvSpPr>
            <a:spLocks noGrp="1"/>
          </p:cNvSpPr>
          <p:nvPr>
            <p:ph type="sldNum" sz="quarter" idx="10"/>
          </p:nvPr>
        </p:nvSpPr>
        <p:spPr/>
        <p:txBody>
          <a:bodyPr/>
          <a:lstStyle/>
          <a:p>
            <a:pPr>
              <a:defRPr/>
            </a:pPr>
            <a:fld id="{7623C100-9BC0-4CFB-B123-98214FE3A96B}" type="slidenum">
              <a:rPr lang="de-AT"/>
              <a:pPr>
                <a:defRPr/>
              </a:pPr>
              <a:t>11</a:t>
            </a:fld>
            <a:endParaRPr lang="de-AT"/>
          </a:p>
        </p:txBody>
      </p:sp>
    </p:spTree>
    <p:extLst>
      <p:ext uri="{BB962C8B-B14F-4D97-AF65-F5344CB8AC3E}">
        <p14:creationId xmlns:p14="http://schemas.microsoft.com/office/powerpoint/2010/main" val="1486462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Deals </a:t>
            </a:r>
            <a:r>
              <a:rPr lang="de-DE" dirty="0" err="1"/>
              <a:t>with</a:t>
            </a:r>
            <a:r>
              <a:rPr lang="de-DE" dirty="0"/>
              <a:t> plants in </a:t>
            </a:r>
            <a:r>
              <a:rPr lang="de-DE" dirty="0" err="1"/>
              <a:t>their</a:t>
            </a:r>
            <a:r>
              <a:rPr lang="de-DE" dirty="0"/>
              <a:t> </a:t>
            </a:r>
            <a:r>
              <a:rPr lang="de-DE" dirty="0" err="1"/>
              <a:t>environment</a:t>
            </a:r>
            <a:r>
              <a:rPr lang="de-DE" dirty="0"/>
              <a:t> and </a:t>
            </a:r>
            <a:r>
              <a:rPr lang="de-DE" dirty="0" err="1"/>
              <a:t>reactions</a:t>
            </a:r>
            <a:r>
              <a:rPr lang="de-DE" dirty="0"/>
              <a:t> </a:t>
            </a:r>
            <a:r>
              <a:rPr lang="de-DE" dirty="0" err="1"/>
              <a:t>of</a:t>
            </a:r>
            <a:r>
              <a:rPr lang="de-DE" dirty="0"/>
              <a:t> plants </a:t>
            </a:r>
            <a:r>
              <a:rPr lang="de-DE" dirty="0" err="1"/>
              <a:t>to</a:t>
            </a:r>
            <a:r>
              <a:rPr lang="de-DE" dirty="0"/>
              <a:t> </a:t>
            </a:r>
            <a:r>
              <a:rPr lang="de-DE" dirty="0" err="1"/>
              <a:t>changing</a:t>
            </a:r>
            <a:r>
              <a:rPr lang="de-DE" dirty="0"/>
              <a:t> </a:t>
            </a:r>
            <a:r>
              <a:rPr lang="de-DE" dirty="0" err="1"/>
              <a:t>climate</a:t>
            </a:r>
            <a:r>
              <a:rPr lang="de-DE" dirty="0"/>
              <a:t>. Focus on </a:t>
            </a:r>
            <a:r>
              <a:rPr lang="de-DE" dirty="0" err="1"/>
              <a:t>adaptation</a:t>
            </a:r>
            <a:r>
              <a:rPr lang="de-DE" dirty="0"/>
              <a:t> </a:t>
            </a:r>
            <a:r>
              <a:rPr lang="de-DE" dirty="0" err="1"/>
              <a:t>to</a:t>
            </a:r>
            <a:r>
              <a:rPr lang="de-DE" dirty="0"/>
              <a:t> alpine </a:t>
            </a:r>
            <a:r>
              <a:rPr lang="de-DE" dirty="0" err="1"/>
              <a:t>climate</a:t>
            </a:r>
            <a:r>
              <a:rPr lang="de-DE" dirty="0"/>
              <a:t>. </a:t>
            </a:r>
            <a:r>
              <a:rPr lang="de-DE" dirty="0" err="1"/>
              <a:t>Students</a:t>
            </a:r>
            <a:r>
              <a:rPr lang="de-DE" dirty="0"/>
              <a:t> </a:t>
            </a:r>
            <a:r>
              <a:rPr lang="de-DE" dirty="0" err="1"/>
              <a:t>learn</a:t>
            </a:r>
            <a:r>
              <a:rPr lang="de-DE" dirty="0"/>
              <a:t> different </a:t>
            </a:r>
            <a:r>
              <a:rPr lang="de-DE" dirty="0" err="1"/>
              <a:t>methods</a:t>
            </a:r>
            <a:r>
              <a:rPr lang="de-DE" dirty="0"/>
              <a:t> </a:t>
            </a:r>
            <a:r>
              <a:rPr lang="de-DE" dirty="0" err="1"/>
              <a:t>used</a:t>
            </a:r>
            <a:r>
              <a:rPr lang="de-DE" dirty="0"/>
              <a:t> in </a:t>
            </a:r>
            <a:r>
              <a:rPr lang="de-DE" dirty="0" err="1"/>
              <a:t>the</a:t>
            </a:r>
            <a:r>
              <a:rPr lang="de-DE" dirty="0"/>
              <a:t> </a:t>
            </a:r>
            <a:r>
              <a:rPr lang="de-DE" dirty="0" err="1"/>
              <a:t>field</a:t>
            </a:r>
            <a:r>
              <a:rPr lang="de-DE" dirty="0"/>
              <a:t> and lab.</a:t>
            </a:r>
          </a:p>
        </p:txBody>
      </p:sp>
      <p:sp>
        <p:nvSpPr>
          <p:cNvPr id="4" name="Foliennummernplatzhalter 3"/>
          <p:cNvSpPr>
            <a:spLocks noGrp="1"/>
          </p:cNvSpPr>
          <p:nvPr>
            <p:ph type="sldNum" sz="quarter" idx="10"/>
          </p:nvPr>
        </p:nvSpPr>
        <p:spPr/>
        <p:txBody>
          <a:bodyPr/>
          <a:lstStyle/>
          <a:p>
            <a:pPr>
              <a:defRPr/>
            </a:pPr>
            <a:fld id="{7623C100-9BC0-4CFB-B123-98214FE3A96B}" type="slidenum">
              <a:rPr lang="de-AT"/>
              <a:pPr>
                <a:defRPr/>
              </a:pPr>
              <a:t>12</a:t>
            </a:fld>
            <a:endParaRPr lang="de-AT"/>
          </a:p>
        </p:txBody>
      </p:sp>
    </p:spTree>
    <p:extLst>
      <p:ext uri="{BB962C8B-B14F-4D97-AF65-F5344CB8AC3E}">
        <p14:creationId xmlns:p14="http://schemas.microsoft.com/office/powerpoint/2010/main" val="373381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de-AT"/>
          </a:p>
        </p:txBody>
      </p:sp>
      <p:sp>
        <p:nvSpPr>
          <p:cNvPr id="5" name="Rectangle 5"/>
          <p:cNvSpPr>
            <a:spLocks noGrp="1" noChangeArrowheads="1"/>
          </p:cNvSpPr>
          <p:nvPr>
            <p:ph type="ftr" sz="quarter" idx="11"/>
          </p:nvPr>
        </p:nvSpPr>
        <p:spPr>
          <a:ln/>
        </p:spPr>
        <p:txBody>
          <a:bodyPr/>
          <a:lstStyle>
            <a:lvl1pPr>
              <a:defRPr/>
            </a:lvl1pPr>
          </a:lstStyle>
          <a:p>
            <a:pPr>
              <a:defRPr/>
            </a:pPr>
            <a:endParaRPr lang="de-AT"/>
          </a:p>
        </p:txBody>
      </p:sp>
      <p:sp>
        <p:nvSpPr>
          <p:cNvPr id="6" name="Rectangle 6"/>
          <p:cNvSpPr>
            <a:spLocks noGrp="1" noChangeArrowheads="1"/>
          </p:cNvSpPr>
          <p:nvPr>
            <p:ph type="sldNum" sz="quarter" idx="12"/>
          </p:nvPr>
        </p:nvSpPr>
        <p:spPr>
          <a:ln/>
        </p:spPr>
        <p:txBody>
          <a:bodyPr/>
          <a:lstStyle>
            <a:lvl1pPr>
              <a:defRPr/>
            </a:lvl1pPr>
          </a:lstStyle>
          <a:p>
            <a:pPr>
              <a:defRPr/>
            </a:pPr>
            <a:fld id="{506F631E-767A-4752-B34E-2D75D61E393C}" type="slidenum">
              <a:rPr lang="de-AT"/>
              <a:pPr>
                <a:defRPr/>
              </a:pPr>
              <a:t>‹#›</a:t>
            </a:fld>
            <a:endParaRPr lang="de-A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de-AT"/>
          </a:p>
        </p:txBody>
      </p:sp>
      <p:sp>
        <p:nvSpPr>
          <p:cNvPr id="5" name="Rectangle 5"/>
          <p:cNvSpPr>
            <a:spLocks noGrp="1" noChangeArrowheads="1"/>
          </p:cNvSpPr>
          <p:nvPr>
            <p:ph type="ftr" sz="quarter" idx="11"/>
          </p:nvPr>
        </p:nvSpPr>
        <p:spPr>
          <a:ln/>
        </p:spPr>
        <p:txBody>
          <a:bodyPr/>
          <a:lstStyle>
            <a:lvl1pPr>
              <a:defRPr/>
            </a:lvl1pPr>
          </a:lstStyle>
          <a:p>
            <a:pPr>
              <a:defRPr/>
            </a:pPr>
            <a:endParaRPr lang="de-AT"/>
          </a:p>
        </p:txBody>
      </p:sp>
      <p:sp>
        <p:nvSpPr>
          <p:cNvPr id="6" name="Rectangle 6"/>
          <p:cNvSpPr>
            <a:spLocks noGrp="1" noChangeArrowheads="1"/>
          </p:cNvSpPr>
          <p:nvPr>
            <p:ph type="sldNum" sz="quarter" idx="12"/>
          </p:nvPr>
        </p:nvSpPr>
        <p:spPr>
          <a:ln/>
        </p:spPr>
        <p:txBody>
          <a:bodyPr/>
          <a:lstStyle>
            <a:lvl1pPr>
              <a:defRPr/>
            </a:lvl1pPr>
          </a:lstStyle>
          <a:p>
            <a:pPr>
              <a:defRPr/>
            </a:pPr>
            <a:fld id="{4F4BD7E2-DEE9-4C54-AC33-3E85451FB714}" type="slidenum">
              <a:rPr lang="de-AT"/>
              <a:pPr>
                <a:defRPr/>
              </a:pPr>
              <a:t>‹#›</a:t>
            </a:fld>
            <a:endParaRPr lang="de-A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de-AT"/>
          </a:p>
        </p:txBody>
      </p:sp>
      <p:sp>
        <p:nvSpPr>
          <p:cNvPr id="5" name="Rectangle 5"/>
          <p:cNvSpPr>
            <a:spLocks noGrp="1" noChangeArrowheads="1"/>
          </p:cNvSpPr>
          <p:nvPr>
            <p:ph type="ftr" sz="quarter" idx="11"/>
          </p:nvPr>
        </p:nvSpPr>
        <p:spPr>
          <a:ln/>
        </p:spPr>
        <p:txBody>
          <a:bodyPr/>
          <a:lstStyle>
            <a:lvl1pPr>
              <a:defRPr/>
            </a:lvl1pPr>
          </a:lstStyle>
          <a:p>
            <a:pPr>
              <a:defRPr/>
            </a:pPr>
            <a:endParaRPr lang="de-AT"/>
          </a:p>
        </p:txBody>
      </p:sp>
      <p:sp>
        <p:nvSpPr>
          <p:cNvPr id="6" name="Rectangle 6"/>
          <p:cNvSpPr>
            <a:spLocks noGrp="1" noChangeArrowheads="1"/>
          </p:cNvSpPr>
          <p:nvPr>
            <p:ph type="sldNum" sz="quarter" idx="12"/>
          </p:nvPr>
        </p:nvSpPr>
        <p:spPr>
          <a:ln/>
        </p:spPr>
        <p:txBody>
          <a:bodyPr/>
          <a:lstStyle>
            <a:lvl1pPr>
              <a:defRPr/>
            </a:lvl1pPr>
          </a:lstStyle>
          <a:p>
            <a:pPr>
              <a:defRPr/>
            </a:pPr>
            <a:fld id="{66E0F7D0-E63A-4F29-AA88-8DAB92F0E445}" type="slidenum">
              <a:rPr lang="de-AT"/>
              <a:pPr>
                <a:defRPr/>
              </a:pPr>
              <a:t>‹#›</a:t>
            </a:fld>
            <a:endParaRPr lang="de-A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endParaRPr lang="de-AT"/>
          </a:p>
        </p:txBody>
      </p:sp>
      <p:sp>
        <p:nvSpPr>
          <p:cNvPr id="3" name="Tabellenplatzhalter 2"/>
          <p:cNvSpPr>
            <a:spLocks noGrp="1"/>
          </p:cNvSpPr>
          <p:nvPr>
            <p:ph type="tbl" idx="1"/>
          </p:nvPr>
        </p:nvSpPr>
        <p:spPr>
          <a:xfrm>
            <a:off x="457200" y="1600200"/>
            <a:ext cx="8229600" cy="4525963"/>
          </a:xfrm>
        </p:spPr>
        <p:txBody>
          <a:bodyPr/>
          <a:lstStyle/>
          <a:p>
            <a:pPr lvl="0"/>
            <a:endParaRPr lang="de-AT" noProof="0"/>
          </a:p>
        </p:txBody>
      </p:sp>
      <p:sp>
        <p:nvSpPr>
          <p:cNvPr id="4" name="Rectangle 4"/>
          <p:cNvSpPr>
            <a:spLocks noGrp="1" noChangeArrowheads="1"/>
          </p:cNvSpPr>
          <p:nvPr>
            <p:ph type="dt" sz="half" idx="10"/>
          </p:nvPr>
        </p:nvSpPr>
        <p:spPr>
          <a:ln/>
        </p:spPr>
        <p:txBody>
          <a:bodyPr/>
          <a:lstStyle>
            <a:lvl1pPr>
              <a:defRPr/>
            </a:lvl1pPr>
          </a:lstStyle>
          <a:p>
            <a:pPr>
              <a:defRPr/>
            </a:pPr>
            <a:endParaRPr lang="de-AT"/>
          </a:p>
        </p:txBody>
      </p:sp>
      <p:sp>
        <p:nvSpPr>
          <p:cNvPr id="5" name="Rectangle 5"/>
          <p:cNvSpPr>
            <a:spLocks noGrp="1" noChangeArrowheads="1"/>
          </p:cNvSpPr>
          <p:nvPr>
            <p:ph type="ftr" sz="quarter" idx="11"/>
          </p:nvPr>
        </p:nvSpPr>
        <p:spPr>
          <a:ln/>
        </p:spPr>
        <p:txBody>
          <a:bodyPr/>
          <a:lstStyle>
            <a:lvl1pPr>
              <a:defRPr/>
            </a:lvl1pPr>
          </a:lstStyle>
          <a:p>
            <a:pPr>
              <a:defRPr/>
            </a:pPr>
            <a:endParaRPr lang="de-AT"/>
          </a:p>
        </p:txBody>
      </p:sp>
      <p:sp>
        <p:nvSpPr>
          <p:cNvPr id="6" name="Rectangle 6"/>
          <p:cNvSpPr>
            <a:spLocks noGrp="1" noChangeArrowheads="1"/>
          </p:cNvSpPr>
          <p:nvPr>
            <p:ph type="sldNum" sz="quarter" idx="12"/>
          </p:nvPr>
        </p:nvSpPr>
        <p:spPr>
          <a:ln/>
        </p:spPr>
        <p:txBody>
          <a:bodyPr/>
          <a:lstStyle>
            <a:lvl1pPr>
              <a:defRPr/>
            </a:lvl1pPr>
          </a:lstStyle>
          <a:p>
            <a:pPr>
              <a:defRPr/>
            </a:pPr>
            <a:fld id="{3B09A435-6D0D-4C9E-AB7B-D04CE89B2DA7}" type="slidenum">
              <a:rPr lang="de-AT"/>
              <a:pPr>
                <a:defRPr/>
              </a:pPr>
              <a:t>‹#›</a:t>
            </a:fld>
            <a:endParaRPr lang="de-A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p:spPr>
        <p:txBody>
          <a:bodyPr/>
          <a:lstStyle/>
          <a:p>
            <a:r>
              <a:rPr lang="de-DE"/>
              <a:t>Titelmasterformat durch Klicken bearbeiten</a:t>
            </a:r>
            <a:endParaRPr lang="de-AT"/>
          </a:p>
        </p:txBody>
      </p:sp>
      <p:sp>
        <p:nvSpPr>
          <p:cNvPr id="3" name="Inhaltsplatzhalter 2"/>
          <p:cNvSpPr>
            <a:spLocks noGrp="1"/>
          </p:cNvSpPr>
          <p:nvPr>
            <p:ph sz="quarter" idx="1"/>
          </p:nvPr>
        </p:nvSpPr>
        <p:spPr>
          <a:xfrm>
            <a:off x="457200" y="1600200"/>
            <a:ext cx="4038600" cy="2185988"/>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quarter" idx="2"/>
          </p:nvPr>
        </p:nvSpPr>
        <p:spPr>
          <a:xfrm>
            <a:off x="4648200" y="1600200"/>
            <a:ext cx="4038600" cy="2185988"/>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Inhaltsplatzhalter 4"/>
          <p:cNvSpPr>
            <a:spLocks noGrp="1"/>
          </p:cNvSpPr>
          <p:nvPr>
            <p:ph sz="quarter" idx="3"/>
          </p:nvPr>
        </p:nvSpPr>
        <p:spPr>
          <a:xfrm>
            <a:off x="457200" y="3938588"/>
            <a:ext cx="4038600" cy="21875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Inhaltsplatzhalter 5"/>
          <p:cNvSpPr>
            <a:spLocks noGrp="1"/>
          </p:cNvSpPr>
          <p:nvPr>
            <p:ph sz="quarter" idx="4"/>
          </p:nvPr>
        </p:nvSpPr>
        <p:spPr>
          <a:xfrm>
            <a:off x="4648200" y="3938588"/>
            <a:ext cx="4038600" cy="21875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ln/>
        </p:spPr>
        <p:txBody>
          <a:bodyPr/>
          <a:lstStyle>
            <a:lvl1pPr>
              <a:defRPr/>
            </a:lvl1pPr>
          </a:lstStyle>
          <a:p>
            <a:pPr>
              <a:defRPr/>
            </a:pPr>
            <a:endParaRPr lang="de-AT"/>
          </a:p>
        </p:txBody>
      </p:sp>
      <p:sp>
        <p:nvSpPr>
          <p:cNvPr id="8" name="Rectangle 5"/>
          <p:cNvSpPr>
            <a:spLocks noGrp="1" noChangeArrowheads="1"/>
          </p:cNvSpPr>
          <p:nvPr>
            <p:ph type="ftr" sz="quarter" idx="11"/>
          </p:nvPr>
        </p:nvSpPr>
        <p:spPr>
          <a:ln/>
        </p:spPr>
        <p:txBody>
          <a:bodyPr/>
          <a:lstStyle>
            <a:lvl1pPr>
              <a:defRPr/>
            </a:lvl1pPr>
          </a:lstStyle>
          <a:p>
            <a:pPr>
              <a:defRPr/>
            </a:pPr>
            <a:endParaRPr lang="de-AT"/>
          </a:p>
        </p:txBody>
      </p:sp>
      <p:sp>
        <p:nvSpPr>
          <p:cNvPr id="9" name="Rectangle 6"/>
          <p:cNvSpPr>
            <a:spLocks noGrp="1" noChangeArrowheads="1"/>
          </p:cNvSpPr>
          <p:nvPr>
            <p:ph type="sldNum" sz="quarter" idx="12"/>
          </p:nvPr>
        </p:nvSpPr>
        <p:spPr>
          <a:ln/>
        </p:spPr>
        <p:txBody>
          <a:bodyPr/>
          <a:lstStyle>
            <a:lvl1pPr>
              <a:defRPr/>
            </a:lvl1pPr>
          </a:lstStyle>
          <a:p>
            <a:pPr>
              <a:defRPr/>
            </a:pPr>
            <a:fld id="{BBD398F1-3E46-41B7-B1FE-094EE180600D}" type="slidenum">
              <a:rPr lang="de-AT"/>
              <a:pPr>
                <a:defRPr/>
              </a:pPr>
              <a:t>‹#›</a:t>
            </a:fld>
            <a:endParaRPr lang="de-A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AT"/>
          </a:p>
        </p:txBody>
      </p:sp>
      <p:sp>
        <p:nvSpPr>
          <p:cNvPr id="3" name="Rectangle 5"/>
          <p:cNvSpPr>
            <a:spLocks noGrp="1" noChangeArrowheads="1"/>
          </p:cNvSpPr>
          <p:nvPr>
            <p:ph type="ftr" sz="quarter" idx="11"/>
          </p:nvPr>
        </p:nvSpPr>
        <p:spPr>
          <a:ln/>
        </p:spPr>
        <p:txBody>
          <a:bodyPr/>
          <a:lstStyle>
            <a:lvl1pPr>
              <a:defRPr/>
            </a:lvl1pPr>
          </a:lstStyle>
          <a:p>
            <a:pPr>
              <a:defRPr/>
            </a:pPr>
            <a:endParaRPr lang="de-AT"/>
          </a:p>
        </p:txBody>
      </p:sp>
      <p:sp>
        <p:nvSpPr>
          <p:cNvPr id="4" name="Rectangle 6"/>
          <p:cNvSpPr>
            <a:spLocks noGrp="1" noChangeArrowheads="1"/>
          </p:cNvSpPr>
          <p:nvPr>
            <p:ph type="sldNum" sz="quarter" idx="12"/>
          </p:nvPr>
        </p:nvSpPr>
        <p:spPr>
          <a:ln/>
        </p:spPr>
        <p:txBody>
          <a:bodyPr/>
          <a:lstStyle>
            <a:lvl1pPr>
              <a:defRPr/>
            </a:lvl1pPr>
          </a:lstStyle>
          <a:p>
            <a:pPr>
              <a:defRPr/>
            </a:pPr>
            <a:fld id="{4349EA79-064C-40B2-B485-9B6F267FB23A}" type="slidenum">
              <a:rPr lang="de-AT"/>
              <a:pPr>
                <a:defRPr/>
              </a:pPr>
              <a:t>‹#›</a:t>
            </a:fld>
            <a:endParaRPr lang="de-AT"/>
          </a:p>
        </p:txBody>
      </p:sp>
      <p:sp>
        <p:nvSpPr>
          <p:cNvPr id="5" name="Titel 4"/>
          <p:cNvSpPr>
            <a:spLocks noGrp="1"/>
          </p:cNvSpPr>
          <p:nvPr>
            <p:ph type="title"/>
          </p:nvPr>
        </p:nvSpPr>
        <p:spPr/>
        <p:txBody>
          <a:bodyPr/>
          <a:lstStyle/>
          <a:p>
            <a:r>
              <a:rPr lang="de-DE"/>
              <a:t>Mastertitelformat bearbeiten</a:t>
            </a:r>
            <a:endParaRPr lang="en-GB"/>
          </a:p>
        </p:txBody>
      </p:sp>
    </p:spTree>
    <p:extLst>
      <p:ext uri="{BB962C8B-B14F-4D97-AF65-F5344CB8AC3E}">
        <p14:creationId xmlns:p14="http://schemas.microsoft.com/office/powerpoint/2010/main" val="890828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ln/>
        </p:spPr>
        <p:txBody>
          <a:bodyPr/>
          <a:lstStyle>
            <a:lvl1pPr>
              <a:defRPr/>
            </a:lvl1pPr>
          </a:lstStyle>
          <a:p>
            <a:pPr>
              <a:defRPr/>
            </a:pPr>
            <a:endParaRPr lang="de-AT"/>
          </a:p>
        </p:txBody>
      </p:sp>
      <p:sp>
        <p:nvSpPr>
          <p:cNvPr id="5" name="Rectangle 5"/>
          <p:cNvSpPr>
            <a:spLocks noGrp="1" noChangeArrowheads="1"/>
          </p:cNvSpPr>
          <p:nvPr>
            <p:ph type="ftr" sz="quarter" idx="11"/>
          </p:nvPr>
        </p:nvSpPr>
        <p:spPr>
          <a:ln/>
        </p:spPr>
        <p:txBody>
          <a:bodyPr/>
          <a:lstStyle>
            <a:lvl1pPr>
              <a:defRPr/>
            </a:lvl1pPr>
          </a:lstStyle>
          <a:p>
            <a:pPr>
              <a:defRPr/>
            </a:pPr>
            <a:endParaRPr lang="de-AT"/>
          </a:p>
        </p:txBody>
      </p:sp>
      <p:sp>
        <p:nvSpPr>
          <p:cNvPr id="6" name="Rectangle 6"/>
          <p:cNvSpPr>
            <a:spLocks noGrp="1" noChangeArrowheads="1"/>
          </p:cNvSpPr>
          <p:nvPr>
            <p:ph type="sldNum" sz="quarter" idx="12"/>
          </p:nvPr>
        </p:nvSpPr>
        <p:spPr>
          <a:ln/>
        </p:spPr>
        <p:txBody>
          <a:bodyPr/>
          <a:lstStyle>
            <a:lvl1pPr>
              <a:defRPr/>
            </a:lvl1pPr>
          </a:lstStyle>
          <a:p>
            <a:pPr>
              <a:defRPr/>
            </a:pPr>
            <a:fld id="{52E5690C-099A-4180-9D11-8A4FB6889CAE}" type="slidenum">
              <a:rPr lang="de-AT"/>
              <a:pPr>
                <a:defRPr/>
              </a:pPr>
              <a:t>‹#›</a:t>
            </a:fld>
            <a:endParaRPr lang="de-A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AT"/>
          </a:p>
        </p:txBody>
      </p:sp>
      <p:sp>
        <p:nvSpPr>
          <p:cNvPr id="5" name="Rectangle 5"/>
          <p:cNvSpPr>
            <a:spLocks noGrp="1" noChangeArrowheads="1"/>
          </p:cNvSpPr>
          <p:nvPr>
            <p:ph type="ftr" sz="quarter" idx="11"/>
          </p:nvPr>
        </p:nvSpPr>
        <p:spPr>
          <a:ln/>
        </p:spPr>
        <p:txBody>
          <a:bodyPr/>
          <a:lstStyle>
            <a:lvl1pPr>
              <a:defRPr/>
            </a:lvl1pPr>
          </a:lstStyle>
          <a:p>
            <a:pPr>
              <a:defRPr/>
            </a:pPr>
            <a:endParaRPr lang="de-AT"/>
          </a:p>
        </p:txBody>
      </p:sp>
      <p:sp>
        <p:nvSpPr>
          <p:cNvPr id="6" name="Rectangle 6"/>
          <p:cNvSpPr>
            <a:spLocks noGrp="1" noChangeArrowheads="1"/>
          </p:cNvSpPr>
          <p:nvPr>
            <p:ph type="sldNum" sz="quarter" idx="12"/>
          </p:nvPr>
        </p:nvSpPr>
        <p:spPr>
          <a:ln/>
        </p:spPr>
        <p:txBody>
          <a:bodyPr/>
          <a:lstStyle>
            <a:lvl1pPr>
              <a:defRPr/>
            </a:lvl1pPr>
          </a:lstStyle>
          <a:p>
            <a:pPr>
              <a:defRPr/>
            </a:pPr>
            <a:fld id="{9C845461-F196-4E70-812E-A4B962ADDD15}" type="slidenum">
              <a:rPr lang="de-AT"/>
              <a:pPr>
                <a:defRPr/>
              </a:pPr>
              <a:t>‹#›</a:t>
            </a:fld>
            <a:endParaRPr lang="de-A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ln/>
        </p:spPr>
        <p:txBody>
          <a:bodyPr/>
          <a:lstStyle>
            <a:lvl1pPr>
              <a:defRPr/>
            </a:lvl1pPr>
          </a:lstStyle>
          <a:p>
            <a:pPr>
              <a:defRPr/>
            </a:pPr>
            <a:endParaRPr lang="de-AT"/>
          </a:p>
        </p:txBody>
      </p:sp>
      <p:sp>
        <p:nvSpPr>
          <p:cNvPr id="6" name="Rectangle 5"/>
          <p:cNvSpPr>
            <a:spLocks noGrp="1" noChangeArrowheads="1"/>
          </p:cNvSpPr>
          <p:nvPr>
            <p:ph type="ftr" sz="quarter" idx="11"/>
          </p:nvPr>
        </p:nvSpPr>
        <p:spPr>
          <a:ln/>
        </p:spPr>
        <p:txBody>
          <a:bodyPr/>
          <a:lstStyle>
            <a:lvl1pPr>
              <a:defRPr/>
            </a:lvl1pPr>
          </a:lstStyle>
          <a:p>
            <a:pPr>
              <a:defRPr/>
            </a:pPr>
            <a:endParaRPr lang="de-AT"/>
          </a:p>
        </p:txBody>
      </p:sp>
      <p:sp>
        <p:nvSpPr>
          <p:cNvPr id="7" name="Rectangle 6"/>
          <p:cNvSpPr>
            <a:spLocks noGrp="1" noChangeArrowheads="1"/>
          </p:cNvSpPr>
          <p:nvPr>
            <p:ph type="sldNum" sz="quarter" idx="12"/>
          </p:nvPr>
        </p:nvSpPr>
        <p:spPr>
          <a:ln/>
        </p:spPr>
        <p:txBody>
          <a:bodyPr/>
          <a:lstStyle>
            <a:lvl1pPr>
              <a:defRPr/>
            </a:lvl1pPr>
          </a:lstStyle>
          <a:p>
            <a:pPr>
              <a:defRPr/>
            </a:pPr>
            <a:fld id="{42090835-848F-4C0E-B3C9-BC3A7FA98ADC}" type="slidenum">
              <a:rPr lang="de-AT"/>
              <a:pPr>
                <a:defRPr/>
              </a:pPr>
              <a:t>‹#›</a:t>
            </a:fld>
            <a:endParaRPr lang="de-A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ln/>
        </p:spPr>
        <p:txBody>
          <a:bodyPr/>
          <a:lstStyle>
            <a:lvl1pPr>
              <a:defRPr/>
            </a:lvl1pPr>
          </a:lstStyle>
          <a:p>
            <a:pPr>
              <a:defRPr/>
            </a:pPr>
            <a:endParaRPr lang="de-AT"/>
          </a:p>
        </p:txBody>
      </p:sp>
      <p:sp>
        <p:nvSpPr>
          <p:cNvPr id="8" name="Rectangle 5"/>
          <p:cNvSpPr>
            <a:spLocks noGrp="1" noChangeArrowheads="1"/>
          </p:cNvSpPr>
          <p:nvPr>
            <p:ph type="ftr" sz="quarter" idx="11"/>
          </p:nvPr>
        </p:nvSpPr>
        <p:spPr>
          <a:ln/>
        </p:spPr>
        <p:txBody>
          <a:bodyPr/>
          <a:lstStyle>
            <a:lvl1pPr>
              <a:defRPr/>
            </a:lvl1pPr>
          </a:lstStyle>
          <a:p>
            <a:pPr>
              <a:defRPr/>
            </a:pPr>
            <a:endParaRPr lang="de-AT"/>
          </a:p>
        </p:txBody>
      </p:sp>
      <p:sp>
        <p:nvSpPr>
          <p:cNvPr id="9" name="Rectangle 6"/>
          <p:cNvSpPr>
            <a:spLocks noGrp="1" noChangeArrowheads="1"/>
          </p:cNvSpPr>
          <p:nvPr>
            <p:ph type="sldNum" sz="quarter" idx="12"/>
          </p:nvPr>
        </p:nvSpPr>
        <p:spPr>
          <a:ln/>
        </p:spPr>
        <p:txBody>
          <a:bodyPr/>
          <a:lstStyle>
            <a:lvl1pPr>
              <a:defRPr/>
            </a:lvl1pPr>
          </a:lstStyle>
          <a:p>
            <a:pPr>
              <a:defRPr/>
            </a:pPr>
            <a:fld id="{412DCDE7-91F5-4E9E-9444-65125425B445}" type="slidenum">
              <a:rPr lang="de-AT"/>
              <a:pPr>
                <a:defRPr/>
              </a:pPr>
              <a:t>‹#›</a:t>
            </a:fld>
            <a:endParaRPr lang="de-A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ln/>
        </p:spPr>
        <p:txBody>
          <a:bodyPr/>
          <a:lstStyle>
            <a:lvl1pPr>
              <a:defRPr/>
            </a:lvl1pPr>
          </a:lstStyle>
          <a:p>
            <a:pPr>
              <a:defRPr/>
            </a:pPr>
            <a:endParaRPr lang="de-AT"/>
          </a:p>
        </p:txBody>
      </p:sp>
      <p:sp>
        <p:nvSpPr>
          <p:cNvPr id="4" name="Rectangle 5"/>
          <p:cNvSpPr>
            <a:spLocks noGrp="1" noChangeArrowheads="1"/>
          </p:cNvSpPr>
          <p:nvPr>
            <p:ph type="ftr" sz="quarter" idx="11"/>
          </p:nvPr>
        </p:nvSpPr>
        <p:spPr>
          <a:ln/>
        </p:spPr>
        <p:txBody>
          <a:bodyPr/>
          <a:lstStyle>
            <a:lvl1pPr>
              <a:defRPr/>
            </a:lvl1pPr>
          </a:lstStyle>
          <a:p>
            <a:pPr>
              <a:defRPr/>
            </a:pPr>
            <a:endParaRPr lang="de-AT"/>
          </a:p>
        </p:txBody>
      </p:sp>
      <p:sp>
        <p:nvSpPr>
          <p:cNvPr id="5" name="Rectangle 6"/>
          <p:cNvSpPr>
            <a:spLocks noGrp="1" noChangeArrowheads="1"/>
          </p:cNvSpPr>
          <p:nvPr>
            <p:ph type="sldNum" sz="quarter" idx="12"/>
          </p:nvPr>
        </p:nvSpPr>
        <p:spPr>
          <a:ln/>
        </p:spPr>
        <p:txBody>
          <a:bodyPr/>
          <a:lstStyle>
            <a:lvl1pPr>
              <a:defRPr/>
            </a:lvl1pPr>
          </a:lstStyle>
          <a:p>
            <a:pPr>
              <a:defRPr/>
            </a:pPr>
            <a:fld id="{8B7E2091-F22D-43AD-8768-806E4D4DA810}" type="slidenum">
              <a:rPr lang="de-AT"/>
              <a:pPr>
                <a:defRPr/>
              </a:pPr>
              <a:t>‹#›</a:t>
            </a:fld>
            <a:endParaRPr lang="de-A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AT"/>
          </a:p>
        </p:txBody>
      </p:sp>
      <p:sp>
        <p:nvSpPr>
          <p:cNvPr id="3" name="Rectangle 5"/>
          <p:cNvSpPr>
            <a:spLocks noGrp="1" noChangeArrowheads="1"/>
          </p:cNvSpPr>
          <p:nvPr>
            <p:ph type="ftr" sz="quarter" idx="11"/>
          </p:nvPr>
        </p:nvSpPr>
        <p:spPr>
          <a:ln/>
        </p:spPr>
        <p:txBody>
          <a:bodyPr/>
          <a:lstStyle>
            <a:lvl1pPr>
              <a:defRPr/>
            </a:lvl1pPr>
          </a:lstStyle>
          <a:p>
            <a:pPr>
              <a:defRPr/>
            </a:pPr>
            <a:endParaRPr lang="de-AT"/>
          </a:p>
        </p:txBody>
      </p:sp>
      <p:sp>
        <p:nvSpPr>
          <p:cNvPr id="4" name="Rectangle 6"/>
          <p:cNvSpPr>
            <a:spLocks noGrp="1" noChangeArrowheads="1"/>
          </p:cNvSpPr>
          <p:nvPr>
            <p:ph type="sldNum" sz="quarter" idx="12"/>
          </p:nvPr>
        </p:nvSpPr>
        <p:spPr>
          <a:ln/>
        </p:spPr>
        <p:txBody>
          <a:bodyPr/>
          <a:lstStyle>
            <a:lvl1pPr>
              <a:defRPr/>
            </a:lvl1pPr>
          </a:lstStyle>
          <a:p>
            <a:pPr>
              <a:defRPr/>
            </a:pPr>
            <a:fld id="{4349EA79-064C-40B2-B485-9B6F267FB23A}" type="slidenum">
              <a:rPr lang="de-AT"/>
              <a:pPr>
                <a:defRPr/>
              </a:pPr>
              <a:t>‹#›</a:t>
            </a:fld>
            <a:endParaRPr lang="de-AT"/>
          </a:p>
        </p:txBody>
      </p:sp>
      <p:sp>
        <p:nvSpPr>
          <p:cNvPr id="5" name="Titel 4"/>
          <p:cNvSpPr>
            <a:spLocks noGrp="1"/>
          </p:cNvSpPr>
          <p:nvPr>
            <p:ph type="title"/>
          </p:nvPr>
        </p:nvSpPr>
        <p:spPr/>
        <p:txBody>
          <a:bodyPr/>
          <a:lstStyle/>
          <a:p>
            <a:r>
              <a:rPr lang="de-DE"/>
              <a:t>Mastertitelformat bearbeiten</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AT"/>
          </a:p>
        </p:txBody>
      </p:sp>
      <p:sp>
        <p:nvSpPr>
          <p:cNvPr id="6" name="Rectangle 5"/>
          <p:cNvSpPr>
            <a:spLocks noGrp="1" noChangeArrowheads="1"/>
          </p:cNvSpPr>
          <p:nvPr>
            <p:ph type="ftr" sz="quarter" idx="11"/>
          </p:nvPr>
        </p:nvSpPr>
        <p:spPr>
          <a:ln/>
        </p:spPr>
        <p:txBody>
          <a:bodyPr/>
          <a:lstStyle>
            <a:lvl1pPr>
              <a:defRPr/>
            </a:lvl1pPr>
          </a:lstStyle>
          <a:p>
            <a:pPr>
              <a:defRPr/>
            </a:pPr>
            <a:endParaRPr lang="de-AT"/>
          </a:p>
        </p:txBody>
      </p:sp>
      <p:sp>
        <p:nvSpPr>
          <p:cNvPr id="7" name="Rectangle 6"/>
          <p:cNvSpPr>
            <a:spLocks noGrp="1" noChangeArrowheads="1"/>
          </p:cNvSpPr>
          <p:nvPr>
            <p:ph type="sldNum" sz="quarter" idx="12"/>
          </p:nvPr>
        </p:nvSpPr>
        <p:spPr>
          <a:ln/>
        </p:spPr>
        <p:txBody>
          <a:bodyPr/>
          <a:lstStyle>
            <a:lvl1pPr>
              <a:defRPr/>
            </a:lvl1pPr>
          </a:lstStyle>
          <a:p>
            <a:pPr>
              <a:defRPr/>
            </a:pPr>
            <a:fld id="{21B186AA-0D64-48E1-8722-4D7DF11FF524}" type="slidenum">
              <a:rPr lang="de-AT"/>
              <a:pPr>
                <a:defRPr/>
              </a:pPr>
              <a:t>‹#›</a:t>
            </a:fld>
            <a:endParaRPr lang="de-A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AT"/>
          </a:p>
        </p:txBody>
      </p:sp>
      <p:sp>
        <p:nvSpPr>
          <p:cNvPr id="6" name="Rectangle 5"/>
          <p:cNvSpPr>
            <a:spLocks noGrp="1" noChangeArrowheads="1"/>
          </p:cNvSpPr>
          <p:nvPr>
            <p:ph type="ftr" sz="quarter" idx="11"/>
          </p:nvPr>
        </p:nvSpPr>
        <p:spPr>
          <a:ln/>
        </p:spPr>
        <p:txBody>
          <a:bodyPr/>
          <a:lstStyle>
            <a:lvl1pPr>
              <a:defRPr/>
            </a:lvl1pPr>
          </a:lstStyle>
          <a:p>
            <a:pPr>
              <a:defRPr/>
            </a:pPr>
            <a:endParaRPr lang="de-AT"/>
          </a:p>
        </p:txBody>
      </p:sp>
      <p:sp>
        <p:nvSpPr>
          <p:cNvPr id="7" name="Rectangle 6"/>
          <p:cNvSpPr>
            <a:spLocks noGrp="1" noChangeArrowheads="1"/>
          </p:cNvSpPr>
          <p:nvPr>
            <p:ph type="sldNum" sz="quarter" idx="12"/>
          </p:nvPr>
        </p:nvSpPr>
        <p:spPr>
          <a:ln/>
        </p:spPr>
        <p:txBody>
          <a:bodyPr/>
          <a:lstStyle>
            <a:lvl1pPr>
              <a:defRPr/>
            </a:lvl1pPr>
          </a:lstStyle>
          <a:p>
            <a:pPr>
              <a:defRPr/>
            </a:pPr>
            <a:fld id="{235C54FC-7407-4AF2-8A7D-915389D4CBA3}" type="slidenum">
              <a:rPr lang="de-AT"/>
              <a:pPr>
                <a:defRPr/>
              </a:pPr>
              <a:t>‹#›</a:t>
            </a:fld>
            <a:endParaRPr lang="de-A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AT"/>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AT"/>
              <a:t>Textmasterformate durch Klicken bearbeiten</a:t>
            </a:r>
          </a:p>
          <a:p>
            <a:pPr lvl="1"/>
            <a:r>
              <a:rPr lang="de-AT"/>
              <a:t>Zweite Ebene</a:t>
            </a:r>
          </a:p>
          <a:p>
            <a:pPr lvl="2"/>
            <a:r>
              <a:rPr lang="de-AT"/>
              <a:t>Dritte Ebene</a:t>
            </a:r>
          </a:p>
          <a:p>
            <a:pPr lvl="3"/>
            <a:r>
              <a:rPr lang="de-AT"/>
              <a:t>Vierte Ebene</a:t>
            </a:r>
          </a:p>
          <a:p>
            <a:pPr lvl="4"/>
            <a:r>
              <a:rPr lang="de-AT"/>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de-A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de-A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6CF76F4-4B17-4F56-A6E0-4639D919A3F4}" type="slidenum">
              <a:rPr lang="de-AT"/>
              <a:pPr>
                <a:defRPr/>
              </a:pPr>
              <a:t>‹#›</a:t>
            </a:fld>
            <a:endParaRPr lang="de-AT"/>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jpeg"/><Relationship Id="rId7" Type="http://schemas.openxmlformats.org/officeDocument/2006/relationships/image" Target="../media/image55.jpeg"/><Relationship Id="rId12"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8.jpeg"/><Relationship Id="rId5" Type="http://schemas.openxmlformats.org/officeDocument/2006/relationships/image" Target="../media/image53.png"/><Relationship Id="rId10" Type="http://schemas.openxmlformats.org/officeDocument/2006/relationships/image" Target="../media/image52.jpeg"/><Relationship Id="rId4" Type="http://schemas.openxmlformats.org/officeDocument/2006/relationships/image" Target="../media/image3.png"/><Relationship Id="rId9" Type="http://schemas.openxmlformats.org/officeDocument/2006/relationships/image" Target="../media/image57.jpeg"/></Relationships>
</file>

<file path=ppt/slides/_rels/slide11.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66.png"/><Relationship Id="rId17" Type="http://schemas.openxmlformats.org/officeDocument/2006/relationships/image" Target="../media/image71.jpeg"/><Relationship Id="rId2" Type="http://schemas.openxmlformats.org/officeDocument/2006/relationships/notesSlide" Target="../notesSlides/notesSlide8.xml"/><Relationship Id="rId16"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5.jpeg"/><Relationship Id="rId5" Type="http://schemas.openxmlformats.org/officeDocument/2006/relationships/image" Target="../media/image60.jpeg"/><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image" Target="../media/image3.png"/><Relationship Id="rId9" Type="http://schemas.openxmlformats.org/officeDocument/2006/relationships/image" Target="../media/image63.jpeg"/><Relationship Id="rId14"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2.jpeg"/><Relationship Id="rId7"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3.jpeg"/><Relationship Id="rId11" Type="http://schemas.openxmlformats.org/officeDocument/2006/relationships/image" Target="../media/image77.jpeg"/><Relationship Id="rId5" Type="http://schemas.openxmlformats.org/officeDocument/2006/relationships/image" Target="../media/image72.jpeg"/><Relationship Id="rId10" Type="http://schemas.openxmlformats.org/officeDocument/2006/relationships/image" Target="../media/image71.jpeg"/><Relationship Id="rId4" Type="http://schemas.openxmlformats.org/officeDocument/2006/relationships/image" Target="../media/image3.png"/><Relationship Id="rId9" Type="http://schemas.openxmlformats.org/officeDocument/2006/relationships/image" Target="../media/image76.jpeg"/></Relationships>
</file>

<file path=ppt/slides/_rels/slide1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2.jpeg"/><Relationship Id="rId7" Type="http://schemas.openxmlformats.org/officeDocument/2006/relationships/image" Target="../media/image8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83.jpeg"/><Relationship Id="rId5" Type="http://schemas.openxmlformats.org/officeDocument/2006/relationships/image" Target="../media/image78.jpeg"/><Relationship Id="rId10" Type="http://schemas.openxmlformats.org/officeDocument/2006/relationships/image" Target="../media/image59.jpeg"/><Relationship Id="rId4" Type="http://schemas.openxmlformats.org/officeDocument/2006/relationships/image" Target="../media/image3.png"/><Relationship Id="rId9" Type="http://schemas.openxmlformats.org/officeDocument/2006/relationships/image" Target="../media/image82.jpeg"/></Relationships>
</file>

<file path=ppt/slides/_rels/slide1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2.jpeg"/><Relationship Id="rId7"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3.png"/><Relationship Id="rId9" Type="http://schemas.openxmlformats.org/officeDocument/2006/relationships/image" Target="../media/image88.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1.em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7.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6.tiff"/><Relationship Id="rId5" Type="http://schemas.openxmlformats.org/officeDocument/2006/relationships/image" Target="../media/image95.tiff"/><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9.tiff"/><Relationship Id="rId5" Type="http://schemas.openxmlformats.org/officeDocument/2006/relationships/image" Target="../media/image98.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1.tiff"/><Relationship Id="rId7" Type="http://schemas.openxmlformats.org/officeDocument/2006/relationships/image" Target="../media/image103.png"/><Relationship Id="rId2" Type="http://schemas.openxmlformats.org/officeDocument/2006/relationships/image" Target="../media/image100.tiff"/><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105.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3.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25.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3.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3.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hyperlink" Target="file://localhost/upload.wikimedia.org/wikipedia/commons/e/ed/Carex_davalliana_(Davall-Segge)_IMG_39652.JPG" TargetMode="External"/><Relationship Id="rId10" Type="http://schemas.openxmlformats.org/officeDocument/2006/relationships/image" Target="../media/image13.jpeg"/><Relationship Id="rId4" Type="http://schemas.openxmlformats.org/officeDocument/2006/relationships/image" Target="../media/image8.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3.png"/><Relationship Id="rId15" Type="http://schemas.openxmlformats.org/officeDocument/2006/relationships/image" Target="../media/image15.jpeg"/><Relationship Id="rId10" Type="http://schemas.openxmlformats.org/officeDocument/2006/relationships/image" Target="../media/image23.jpeg"/><Relationship Id="rId4" Type="http://schemas.openxmlformats.org/officeDocument/2006/relationships/image" Target="../media/image2.jpeg"/><Relationship Id="rId9" Type="http://schemas.openxmlformats.org/officeDocument/2006/relationships/image" Target="../media/image22.jpeg"/><Relationship Id="rId1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jpe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16.jpeg"/><Relationship Id="rId4" Type="http://schemas.openxmlformats.org/officeDocument/2006/relationships/image" Target="../media/image3.png"/><Relationship Id="rId9"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3.png"/><Relationship Id="rId7" Type="http://schemas.openxmlformats.org/officeDocument/2006/relationships/image" Target="../media/image15.jpeg"/><Relationship Id="rId12"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8.jpeg"/><Relationship Id="rId5" Type="http://schemas.openxmlformats.org/officeDocument/2006/relationships/image" Target="../media/image33.jpe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jpe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png"/><Relationship Id="rId9" Type="http://schemas.openxmlformats.org/officeDocument/2006/relationships/image" Target="../media/image45.jpeg"/></Relationships>
</file>

<file path=ppt/slides/_rels/slide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jpeg"/><Relationship Id="rId7"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45.jpeg"/><Relationship Id="rId4" Type="http://schemas.openxmlformats.org/officeDocument/2006/relationships/image" Target="../media/image3.png"/><Relationship Id="rId9"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Bild 6" descr="PP Vorlage Biologi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2880361"/>
            <a:ext cx="9144000" cy="3639312"/>
          </a:xfrm>
          <a:prstGeom prst="rect">
            <a:avLst/>
          </a:prstGeom>
          <a:noFill/>
          <a:ln w="9525">
            <a:noFill/>
            <a:miter lim="800000"/>
            <a:headEnd/>
            <a:tailEnd/>
          </a:ln>
        </p:spPr>
      </p:pic>
      <p:sp>
        <p:nvSpPr>
          <p:cNvPr id="28675" name="Textfeld 6"/>
          <p:cNvSpPr txBox="1">
            <a:spLocks noChangeArrowheads="1"/>
          </p:cNvSpPr>
          <p:nvPr/>
        </p:nvSpPr>
        <p:spPr bwMode="auto">
          <a:xfrm>
            <a:off x="0" y="1858103"/>
            <a:ext cx="9136063" cy="584775"/>
          </a:xfrm>
          <a:prstGeom prst="rect">
            <a:avLst/>
          </a:prstGeom>
          <a:noFill/>
          <a:ln w="9525">
            <a:noFill/>
            <a:miter lim="800000"/>
            <a:headEnd/>
            <a:tailEnd/>
          </a:ln>
        </p:spPr>
        <p:txBody>
          <a:bodyPr wrap="square" anchor="t">
            <a:spAutoFit/>
          </a:bodyPr>
          <a:lstStyle/>
          <a:p>
            <a:pPr algn="ctr" defTabSz="457200">
              <a:spcAft>
                <a:spcPts val="600"/>
              </a:spcAft>
            </a:pPr>
            <a:r>
              <a:rPr lang="en-GB" sz="3200" b="1" dirty="0">
                <a:latin typeface="Calibri" panose="020F0502020204030204" pitchFamily="34" charset="0"/>
                <a:ea typeface="Comic Sans MS" charset="0"/>
                <a:cs typeface="Calibri" panose="020F0502020204030204" pitchFamily="34" charset="0"/>
              </a:rPr>
              <a:t>Info on MSc in Botany</a:t>
            </a:r>
            <a:endParaRPr lang="de-DE" sz="3200" b="1" dirty="0">
              <a:solidFill>
                <a:srgbClr val="7F7F7F"/>
              </a:solidFill>
              <a:latin typeface="Calibri" panose="020F0502020204030204" pitchFamily="34" charset="0"/>
              <a:ea typeface="Comic Sans MS" charset="0"/>
              <a:cs typeface="Calibri" panose="020F0502020204030204" pitchFamily="34" charset="0"/>
            </a:endParaRPr>
          </a:p>
        </p:txBody>
      </p:sp>
      <p:grpSp>
        <p:nvGrpSpPr>
          <p:cNvPr id="5" name="Gruppierung 4"/>
          <p:cNvGrpSpPr/>
          <p:nvPr/>
        </p:nvGrpSpPr>
        <p:grpSpPr>
          <a:xfrm>
            <a:off x="-5068" y="713232"/>
            <a:ext cx="9144000" cy="788924"/>
            <a:chOff x="-5068" y="713232"/>
            <a:chExt cx="9144000" cy="788924"/>
          </a:xfrm>
        </p:grpSpPr>
        <p:pic>
          <p:nvPicPr>
            <p:cNvPr id="7" name="Bild 4" descr="PP Vorlage Biologie2.jp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8" name="Bild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10"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ung 12"/>
          <p:cNvGrpSpPr/>
          <p:nvPr/>
        </p:nvGrpSpPr>
        <p:grpSpPr>
          <a:xfrm>
            <a:off x="-5068" y="713232"/>
            <a:ext cx="9144000" cy="788924"/>
            <a:chOff x="-5068" y="713232"/>
            <a:chExt cx="9144000" cy="788924"/>
          </a:xfrm>
        </p:grpSpPr>
        <p:pic>
          <p:nvPicPr>
            <p:cNvPr id="14"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5" name="Bild 1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pic>
        <p:nvPicPr>
          <p:cNvPr id="1229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238" y="2838450"/>
            <a:ext cx="3078162"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6" descr="weizen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149850" y="2852738"/>
            <a:ext cx="30734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descr="Hyaenanche globosa RNA I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2852738"/>
            <a:ext cx="3278188"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825" y="2838450"/>
            <a:ext cx="3100388"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Rechteck 2"/>
          <p:cNvSpPr>
            <a:spLocks noChangeArrowheads="1"/>
          </p:cNvSpPr>
          <p:nvPr/>
        </p:nvSpPr>
        <p:spPr bwMode="auto">
          <a:xfrm>
            <a:off x="0" y="1436688"/>
            <a:ext cx="91440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47675"/>
            <a:endParaRPr lang="de-AT" sz="2400" b="1" dirty="0">
              <a:latin typeface="Calibri" panose="020F0502020204030204" pitchFamily="34" charset="0"/>
              <a:ea typeface="Comic Sans MS" charset="0"/>
              <a:cs typeface="Calibri" panose="020F0502020204030204" pitchFamily="34" charset="0"/>
            </a:endParaRPr>
          </a:p>
          <a:p>
            <a:pPr marL="790575" indent="-342900">
              <a:buFont typeface="Arial" panose="020B0604020202020204" pitchFamily="34" charset="0"/>
              <a:buChar char="•"/>
            </a:pPr>
            <a:r>
              <a:rPr lang="de-AT" sz="2400" b="1" dirty="0" err="1">
                <a:latin typeface="Calibri" panose="020F0502020204030204" pitchFamily="34" charset="0"/>
                <a:ea typeface="Comic Sans MS" charset="0"/>
                <a:cs typeface="Calibri" panose="020F0502020204030204" pitchFamily="34" charset="0"/>
              </a:rPr>
              <a:t>Cell</a:t>
            </a:r>
            <a:r>
              <a:rPr lang="de-AT" sz="2400" b="1" dirty="0">
                <a:latin typeface="Calibri" panose="020F0502020204030204" pitchFamily="34" charset="0"/>
                <a:ea typeface="Comic Sans MS" charset="0"/>
                <a:cs typeface="Calibri" panose="020F0502020204030204" pitchFamily="34" charset="0"/>
              </a:rPr>
              <a:t> </a:t>
            </a:r>
            <a:r>
              <a:rPr lang="de-AT" sz="2400" b="1" dirty="0" err="1">
                <a:latin typeface="Calibri" panose="020F0502020204030204" pitchFamily="34" charset="0"/>
                <a:ea typeface="Comic Sans MS" charset="0"/>
                <a:cs typeface="Calibri" panose="020F0502020204030204" pitchFamily="34" charset="0"/>
              </a:rPr>
              <a:t>biology</a:t>
            </a:r>
            <a:endParaRPr lang="de-AT" sz="2400" b="1" dirty="0">
              <a:latin typeface="Calibri" panose="020F0502020204030204" pitchFamily="34" charset="0"/>
              <a:ea typeface="Comic Sans MS" charset="0"/>
              <a:cs typeface="Calibri" panose="020F0502020204030204" pitchFamily="34" charset="0"/>
            </a:endParaRPr>
          </a:p>
          <a:p>
            <a:pPr marL="790575" indent="-342900">
              <a:buFont typeface="Arial" panose="020B0604020202020204" pitchFamily="34" charset="0"/>
              <a:buChar char="•"/>
            </a:pPr>
            <a:r>
              <a:rPr lang="de-AT" sz="2400" b="1" dirty="0" err="1">
                <a:latin typeface="Calibri" panose="020F0502020204030204" pitchFamily="34" charset="0"/>
                <a:ea typeface="Comic Sans MS" charset="0"/>
                <a:cs typeface="Calibri" panose="020F0502020204030204" pitchFamily="34" charset="0"/>
              </a:rPr>
              <a:t>Physiology</a:t>
            </a:r>
            <a:r>
              <a:rPr lang="de-AT" sz="2400" b="1" dirty="0">
                <a:latin typeface="Calibri" panose="020F0502020204030204" pitchFamily="34" charset="0"/>
                <a:ea typeface="Comic Sans MS" charset="0"/>
                <a:cs typeface="Calibri" panose="020F0502020204030204" pitchFamily="34" charset="0"/>
              </a:rPr>
              <a:t> I: </a:t>
            </a:r>
            <a:r>
              <a:rPr lang="de-AT" sz="2400" b="1" dirty="0" err="1">
                <a:latin typeface="Calibri" panose="020F0502020204030204" pitchFamily="34" charset="0"/>
                <a:ea typeface="Comic Sans MS" charset="0"/>
                <a:cs typeface="Calibri" panose="020F0502020204030204" pitchFamily="34" charset="0"/>
              </a:rPr>
              <a:t>metabolism</a:t>
            </a:r>
            <a:r>
              <a:rPr lang="de-AT" sz="2400" b="1" dirty="0">
                <a:latin typeface="Calibri" panose="020F0502020204030204" pitchFamily="34" charset="0"/>
                <a:ea typeface="Comic Sans MS" charset="0"/>
                <a:cs typeface="Calibri" panose="020F0502020204030204" pitchFamily="34" charset="0"/>
              </a:rPr>
              <a:t> </a:t>
            </a:r>
            <a:r>
              <a:rPr lang="de-AT" sz="2400" b="1" dirty="0" err="1">
                <a:latin typeface="Calibri" panose="020F0502020204030204" pitchFamily="34" charset="0"/>
                <a:ea typeface="Comic Sans MS" charset="0"/>
                <a:cs typeface="Calibri" panose="020F0502020204030204" pitchFamily="34" charset="0"/>
              </a:rPr>
              <a:t>and</a:t>
            </a:r>
            <a:r>
              <a:rPr lang="de-AT" sz="2400" b="1" dirty="0">
                <a:latin typeface="Calibri" panose="020F0502020204030204" pitchFamily="34" charset="0"/>
                <a:ea typeface="Comic Sans MS" charset="0"/>
                <a:cs typeface="Calibri" panose="020F0502020204030204" pitchFamily="34" charset="0"/>
              </a:rPr>
              <a:t> </a:t>
            </a:r>
            <a:r>
              <a:rPr lang="de-AT" sz="2400" b="1" dirty="0" err="1">
                <a:latin typeface="Calibri" panose="020F0502020204030204" pitchFamily="34" charset="0"/>
                <a:ea typeface="Comic Sans MS" charset="0"/>
                <a:cs typeface="Calibri" panose="020F0502020204030204" pitchFamily="34" charset="0"/>
              </a:rPr>
              <a:t>biochemistry</a:t>
            </a:r>
            <a:endParaRPr lang="de-AT" sz="2400" b="1" dirty="0">
              <a:latin typeface="Calibri" panose="020F0502020204030204" pitchFamily="34" charset="0"/>
              <a:ea typeface="Comic Sans MS" charset="0"/>
              <a:cs typeface="Calibri" panose="020F0502020204030204" pitchFamily="34" charset="0"/>
            </a:endParaRPr>
          </a:p>
          <a:p>
            <a:pPr marL="447675"/>
            <a:endParaRPr lang="de-AT" sz="2400" b="1" dirty="0">
              <a:latin typeface="Calibri" panose="020F0502020204030204" pitchFamily="34" charset="0"/>
              <a:ea typeface="Comic Sans MS" charset="0"/>
              <a:cs typeface="Calibri" panose="020F0502020204030204" pitchFamily="34" charset="0"/>
            </a:endParaRPr>
          </a:p>
          <a:p>
            <a:pPr marL="447675"/>
            <a:r>
              <a:rPr lang="de-AT" sz="2400" b="1" dirty="0">
                <a:latin typeface="Calibri" panose="020F0502020204030204" pitchFamily="34" charset="0"/>
                <a:ea typeface="Comic Sans MS" charset="0"/>
                <a:cs typeface="Calibri" panose="020F0502020204030204" pitchFamily="34" charset="0"/>
              </a:rPr>
              <a:t> </a:t>
            </a:r>
          </a:p>
          <a:p>
            <a:pPr marL="447675"/>
            <a:endParaRPr lang="de-AT" sz="2400" b="1" dirty="0">
              <a:latin typeface="Calibri" panose="020F0502020204030204" pitchFamily="34" charset="0"/>
              <a:ea typeface="Comic Sans MS" charset="0"/>
              <a:cs typeface="Calibri" panose="020F0502020204030204" pitchFamily="34" charset="0"/>
            </a:endParaRPr>
          </a:p>
          <a:p>
            <a:pPr marL="447675"/>
            <a:endParaRPr lang="de-AT" sz="2400" b="1" dirty="0">
              <a:latin typeface="Calibri" panose="020F0502020204030204" pitchFamily="34" charset="0"/>
              <a:ea typeface="Comic Sans MS" charset="0"/>
              <a:cs typeface="Calibri" panose="020F0502020204030204" pitchFamily="34" charset="0"/>
            </a:endParaRPr>
          </a:p>
        </p:txBody>
      </p:sp>
      <p:sp>
        <p:nvSpPr>
          <p:cNvPr id="12298" name="Textfeld 1"/>
          <p:cNvSpPr txBox="1">
            <a:spLocks noChangeArrowheads="1"/>
          </p:cNvSpPr>
          <p:nvPr/>
        </p:nvSpPr>
        <p:spPr bwMode="auto">
          <a:xfrm>
            <a:off x="316973" y="6021927"/>
            <a:ext cx="39348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dirty="0">
                <a:latin typeface="Calibri" panose="020F0502020204030204" pitchFamily="34" charset="0"/>
                <a:ea typeface="Comic Sans MS" charset="0"/>
                <a:cs typeface="Calibri" panose="020F0502020204030204" pitchFamily="34" charset="0"/>
              </a:rPr>
              <a:t>Green algal cell in the transmission electron microscope</a:t>
            </a:r>
            <a:r>
              <a:rPr lang="de-AT" dirty="0">
                <a:latin typeface="Calibri" panose="020F0502020204030204" pitchFamily="34" charset="0"/>
                <a:ea typeface="Comic Sans MS" charset="0"/>
                <a:cs typeface="Calibri" panose="020F0502020204030204" pitchFamily="34" charset="0"/>
              </a:rPr>
              <a:t> </a:t>
            </a:r>
          </a:p>
          <a:p>
            <a:pPr eaLnBrk="1" hangingPunct="1"/>
            <a:endParaRPr lang="de-AT" dirty="0">
              <a:latin typeface="Calibri" panose="020F0502020204030204" pitchFamily="34" charset="0"/>
              <a:ea typeface="Comic Sans MS" charset="0"/>
              <a:cs typeface="Calibri" panose="020F0502020204030204" pitchFamily="34" charset="0"/>
            </a:endParaRPr>
          </a:p>
        </p:txBody>
      </p:sp>
      <p:sp>
        <p:nvSpPr>
          <p:cNvPr id="42" name="Textfeld 1">
            <a:extLst>
              <a:ext uri="{FF2B5EF4-FFF2-40B4-BE49-F238E27FC236}">
                <a16:creationId xmlns:a16="http://schemas.microsoft.com/office/drawing/2014/main" id="{6298726E-41EF-944A-A7ED-0791B89F4343}"/>
              </a:ext>
            </a:extLst>
          </p:cNvPr>
          <p:cNvSpPr txBox="1">
            <a:spLocks noChangeArrowheads="1"/>
          </p:cNvSpPr>
          <p:nvPr/>
        </p:nvSpPr>
        <p:spPr bwMode="auto">
          <a:xfrm>
            <a:off x="5237264" y="5916159"/>
            <a:ext cx="3231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dirty="0">
                <a:latin typeface="Calibri" panose="020F0502020204030204" pitchFamily="34" charset="0"/>
                <a:ea typeface="Comic Sans MS" charset="0"/>
                <a:cs typeface="Calibri" panose="020F0502020204030204" pitchFamily="34" charset="0"/>
              </a:rPr>
              <a:t>Impact of climate change on seed quality</a:t>
            </a:r>
            <a:endParaRPr lang="de-AT" dirty="0">
              <a:latin typeface="Calibri" panose="020F0502020204030204" pitchFamily="34" charset="0"/>
              <a:ea typeface="Comic Sans MS" charset="0"/>
              <a:cs typeface="Calibri" panose="020F0502020204030204" pitchFamily="34" charset="0"/>
            </a:endParaRPr>
          </a:p>
        </p:txBody>
      </p:sp>
      <p:pic>
        <p:nvPicPr>
          <p:cNvPr id="43" name="Picture 2" descr="Picture">
            <a:extLst>
              <a:ext uri="{FF2B5EF4-FFF2-40B4-BE49-F238E27FC236}">
                <a16:creationId xmlns:a16="http://schemas.microsoft.com/office/drawing/2014/main" id="{1FA0A6DB-B471-FD4B-A745-5624FFE4DF15}"/>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7871168" y="4821923"/>
            <a:ext cx="1113740" cy="1113740"/>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Grafik 21">
            <a:extLst>
              <a:ext uri="{FF2B5EF4-FFF2-40B4-BE49-F238E27FC236}">
                <a16:creationId xmlns:a16="http://schemas.microsoft.com/office/drawing/2014/main" id="{A87A1A8E-AE7F-4833-8639-1E9E57AB53D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568890" y="713014"/>
            <a:ext cx="713027" cy="713015"/>
          </a:xfrm>
          <a:prstGeom prst="rect">
            <a:avLst/>
          </a:prstGeom>
        </p:spPr>
      </p:pic>
      <p:pic>
        <p:nvPicPr>
          <p:cNvPr id="2" name="Picture 1"/>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818302" y="722162"/>
            <a:ext cx="730165" cy="707347"/>
          </a:xfrm>
          <a:prstGeom prst="rect">
            <a:avLst/>
          </a:prstGeom>
        </p:spPr>
      </p:pic>
      <p:pic>
        <p:nvPicPr>
          <p:cNvPr id="18" name="Picture 17"/>
          <p:cNvPicPr>
            <a:picLocks noChangeAspect="1"/>
          </p:cNvPicPr>
          <p:nvPr/>
        </p:nvPicPr>
        <p:blipFill rotWithShape="1">
          <a:blip r:embed="rId12" cstate="print">
            <a:extLst>
              <a:ext uri="{28A0092B-C50C-407E-A947-70E740481C1C}">
                <a14:useLocalDpi xmlns:a14="http://schemas.microsoft.com/office/drawing/2010/main" val="0"/>
              </a:ext>
            </a:extLst>
          </a:blip>
          <a:srcRect l="39209" t="23481" r="35405" b="37974"/>
          <a:stretch/>
        </p:blipFill>
        <p:spPr>
          <a:xfrm>
            <a:off x="1095894" y="719745"/>
            <a:ext cx="694267" cy="702655"/>
          </a:xfrm>
          <a:prstGeom prst="rect">
            <a:avLst/>
          </a:prstGeom>
        </p:spPr>
      </p:pic>
      <p:sp>
        <p:nvSpPr>
          <p:cNvPr id="17"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3972029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ierung 16"/>
          <p:cNvGrpSpPr/>
          <p:nvPr/>
        </p:nvGrpSpPr>
        <p:grpSpPr>
          <a:xfrm>
            <a:off x="-5068" y="713232"/>
            <a:ext cx="9144000" cy="788924"/>
            <a:chOff x="-5068" y="713232"/>
            <a:chExt cx="9144000" cy="788924"/>
          </a:xfrm>
        </p:grpSpPr>
        <p:pic>
          <p:nvPicPr>
            <p:cNvPr id="18"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9" name="Bild 1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13314" name="Rechteck 2"/>
          <p:cNvSpPr>
            <a:spLocks noChangeArrowheads="1"/>
          </p:cNvSpPr>
          <p:nvPr/>
        </p:nvSpPr>
        <p:spPr bwMode="auto">
          <a:xfrm>
            <a:off x="0" y="1450975"/>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47675"/>
            <a:endParaRPr lang="de-AT" altLang="de-DE" sz="2400" b="1" dirty="0">
              <a:latin typeface="Calibri" panose="020F0502020204030204" pitchFamily="34" charset="0"/>
              <a:ea typeface="Comic Sans MS" charset="0"/>
              <a:cs typeface="Calibri" panose="020F0502020204030204" pitchFamily="34" charset="0"/>
            </a:endParaRPr>
          </a:p>
          <a:p>
            <a:pPr marL="790575" indent="-342900">
              <a:buFont typeface="Arial" panose="020B0604020202020204" pitchFamily="34" charset="0"/>
              <a:buChar char="•"/>
            </a:pPr>
            <a:r>
              <a:rPr lang="de-AT" altLang="de-DE" sz="2400" b="1" dirty="0" err="1">
                <a:latin typeface="Calibri" panose="020F0502020204030204" pitchFamily="34" charset="0"/>
                <a:ea typeface="Comic Sans MS" charset="0"/>
                <a:cs typeface="Calibri" panose="020F0502020204030204" pitchFamily="34" charset="0"/>
              </a:rPr>
              <a:t>Physiology</a:t>
            </a:r>
            <a:r>
              <a:rPr lang="de-AT" altLang="de-DE" sz="2400" b="1" dirty="0">
                <a:latin typeface="Calibri" panose="020F0502020204030204" pitchFamily="34" charset="0"/>
                <a:ea typeface="Comic Sans MS" charset="0"/>
                <a:cs typeface="Calibri" panose="020F0502020204030204" pitchFamily="34" charset="0"/>
              </a:rPr>
              <a:t> II: Development</a:t>
            </a:r>
          </a:p>
          <a:p>
            <a:pPr marL="790575" indent="-342900">
              <a:buFont typeface="Arial" panose="020B0604020202020204" pitchFamily="34" charset="0"/>
              <a:buChar char="•"/>
            </a:pPr>
            <a:r>
              <a:rPr lang="de-AT" altLang="de-DE" sz="2400" b="1" dirty="0" err="1">
                <a:latin typeface="Calibri" panose="020F0502020204030204" pitchFamily="34" charset="0"/>
                <a:ea typeface="Comic Sans MS" charset="0"/>
                <a:cs typeface="Calibri" panose="020F0502020204030204" pitchFamily="34" charset="0"/>
              </a:rPr>
              <a:t>Physiology</a:t>
            </a:r>
            <a:r>
              <a:rPr lang="de-AT" altLang="de-DE" sz="2400" b="1" dirty="0">
                <a:latin typeface="Calibri" panose="020F0502020204030204" pitchFamily="34" charset="0"/>
                <a:ea typeface="Comic Sans MS" charset="0"/>
                <a:cs typeface="Calibri" panose="020F0502020204030204" pitchFamily="34" charset="0"/>
              </a:rPr>
              <a:t> III: Stress </a:t>
            </a:r>
          </a:p>
          <a:p>
            <a:pPr marL="447675"/>
            <a:endParaRPr lang="de-AT" altLang="de-DE" sz="2400" b="1" dirty="0">
              <a:latin typeface="Calibri" panose="020F0502020204030204" pitchFamily="34" charset="0"/>
              <a:ea typeface="Comic Sans MS" charset="0"/>
              <a:cs typeface="Calibri" panose="020F0502020204030204" pitchFamily="34" charset="0"/>
            </a:endParaRPr>
          </a:p>
          <a:p>
            <a:pPr marL="447675"/>
            <a:endParaRPr lang="de-AT" altLang="de-DE" sz="2400" b="1" dirty="0">
              <a:latin typeface="Calibri" panose="020F0502020204030204" pitchFamily="34" charset="0"/>
              <a:ea typeface="Comic Sans MS" charset="0"/>
              <a:cs typeface="Calibri" panose="020F0502020204030204" pitchFamily="34" charset="0"/>
            </a:endParaRPr>
          </a:p>
          <a:p>
            <a:pPr marL="447675"/>
            <a:endParaRPr lang="de-AT" altLang="de-DE" sz="2400" b="1" dirty="0">
              <a:latin typeface="Calibri" panose="020F0502020204030204" pitchFamily="34" charset="0"/>
              <a:ea typeface="Comic Sans MS" charset="0"/>
              <a:cs typeface="Calibri" panose="020F0502020204030204" pitchFamily="34" charset="0"/>
            </a:endParaRPr>
          </a:p>
        </p:txBody>
      </p:sp>
      <p:pic>
        <p:nvPicPr>
          <p:cNvPr id="13318" name="Grafik 3"/>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411413" y="4659313"/>
            <a:ext cx="20828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DSCN7184"/>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r="7773"/>
          <a:stretch>
            <a:fillRect/>
          </a:stretch>
        </p:blipFill>
        <p:spPr bwMode="auto">
          <a:xfrm>
            <a:off x="107950" y="2903538"/>
            <a:ext cx="1930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217" descr="DSCN9985"/>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740150" y="2903538"/>
            <a:ext cx="16637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7" descr="DSCN993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495925" y="2903538"/>
            <a:ext cx="12969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E:\PC-neu\Lehre\Biotechnologie\FotosUE-SS06\DSCN9997.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136775" y="2903538"/>
            <a:ext cx="15208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5" descr="E:\Eigene Bilder\me 2015.jpg"/>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831975" y="717550"/>
            <a:ext cx="715963"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6" descr="E:\Work documents\Projects\Applications\Tiroler Wisschenschaftfonds2014\H2O2 tolerance.tif"/>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6875463" y="2947988"/>
            <a:ext cx="2097087"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8" descr="E:\Work documents\Praktikum\Chlamy\bioreactor.tif"/>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rot="1535993">
            <a:off x="7230268" y="1570230"/>
            <a:ext cx="1387475"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19" descr="E:\Work documents\Praktikum\Chlamy\Excess energy.tif"/>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6875463" y="4649788"/>
            <a:ext cx="2003425" cy="157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27" name="Grafik 2"/>
          <p:cNvPicPr>
            <a:picLocks noChangeAspect="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4710113" y="4660900"/>
            <a:ext cx="20828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Grafik 1"/>
          <p:cNvPicPr>
            <a:picLocks noChangeAspect="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107950" y="4660900"/>
            <a:ext cx="20828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1094871" y="725050"/>
            <a:ext cx="706373" cy="716400"/>
          </a:xfrm>
          <a:prstGeom prst="rect">
            <a:avLst/>
          </a:prstGeom>
        </p:spPr>
      </p:pic>
      <p:sp>
        <p:nvSpPr>
          <p:cNvPr id="21"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3276097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ung 9"/>
          <p:cNvGrpSpPr/>
          <p:nvPr/>
        </p:nvGrpSpPr>
        <p:grpSpPr>
          <a:xfrm>
            <a:off x="-5068" y="713232"/>
            <a:ext cx="9144000" cy="788924"/>
            <a:chOff x="-5068" y="713232"/>
            <a:chExt cx="9144000" cy="788924"/>
          </a:xfrm>
        </p:grpSpPr>
        <p:pic>
          <p:nvPicPr>
            <p:cNvPr id="11"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2" name="Bild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pic>
        <p:nvPicPr>
          <p:cNvPr id="14338" name="Grafik 2"/>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02350" y="2592388"/>
            <a:ext cx="2917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hteck 2"/>
          <p:cNvSpPr>
            <a:spLocks noChangeArrowheads="1"/>
          </p:cNvSpPr>
          <p:nvPr/>
        </p:nvSpPr>
        <p:spPr bwMode="auto">
          <a:xfrm>
            <a:off x="0" y="1197119"/>
            <a:ext cx="90360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47675"/>
            <a:endParaRPr lang="de-AT" sz="2400" b="1" dirty="0">
              <a:latin typeface="Calibri" panose="020F0502020204030204" pitchFamily="34" charset="0"/>
              <a:ea typeface="Comic Sans MS" charset="0"/>
              <a:cs typeface="Calibri" panose="020F0502020204030204" pitchFamily="34" charset="0"/>
            </a:endParaRPr>
          </a:p>
          <a:p>
            <a:pPr marL="790575" indent="-342900">
              <a:buFont typeface="Arial" panose="020B0604020202020204" pitchFamily="34" charset="0"/>
              <a:buChar char="•"/>
            </a:pPr>
            <a:r>
              <a:rPr lang="de-AT" sz="2400" b="1" dirty="0" err="1">
                <a:latin typeface="Calibri" panose="020F0502020204030204" pitchFamily="34" charset="0"/>
                <a:ea typeface="Comic Sans MS" charset="0"/>
                <a:cs typeface="Calibri" panose="020F0502020204030204" pitchFamily="34" charset="0"/>
              </a:rPr>
              <a:t>Ecophysiology</a:t>
            </a:r>
            <a:r>
              <a:rPr lang="de-AT" sz="2400" b="1" dirty="0">
                <a:latin typeface="Calibri" panose="020F0502020204030204" pitchFamily="34" charset="0"/>
                <a:ea typeface="Comic Sans MS" charset="0"/>
                <a:cs typeface="Calibri" panose="020F0502020204030204" pitchFamily="34" charset="0"/>
              </a:rPr>
              <a:t> I: Plants </a:t>
            </a:r>
            <a:r>
              <a:rPr lang="de-AT" sz="2400" b="1" dirty="0" err="1">
                <a:latin typeface="Calibri" panose="020F0502020204030204" pitchFamily="34" charset="0"/>
                <a:ea typeface="Comic Sans MS" charset="0"/>
                <a:cs typeface="Calibri" panose="020F0502020204030204" pitchFamily="34" charset="0"/>
              </a:rPr>
              <a:t>and</a:t>
            </a:r>
            <a:r>
              <a:rPr lang="de-AT" sz="2400" b="1" dirty="0">
                <a:latin typeface="Calibri" panose="020F0502020204030204" pitchFamily="34" charset="0"/>
                <a:ea typeface="Comic Sans MS" charset="0"/>
                <a:cs typeface="Calibri" panose="020F0502020204030204" pitchFamily="34" charset="0"/>
              </a:rPr>
              <a:t> </a:t>
            </a:r>
            <a:r>
              <a:rPr lang="de-AT" sz="2400" b="1" dirty="0" err="1">
                <a:latin typeface="Calibri" panose="020F0502020204030204" pitchFamily="34" charset="0"/>
                <a:ea typeface="Comic Sans MS" charset="0"/>
                <a:cs typeface="Calibri" panose="020F0502020204030204" pitchFamily="34" charset="0"/>
              </a:rPr>
              <a:t>environment</a:t>
            </a:r>
            <a:endParaRPr lang="de-AT" sz="2400" b="1" dirty="0">
              <a:latin typeface="Calibri" panose="020F0502020204030204" pitchFamily="34" charset="0"/>
              <a:ea typeface="Comic Sans MS" charset="0"/>
              <a:cs typeface="Calibri" panose="020F0502020204030204" pitchFamily="34" charset="0"/>
            </a:endParaRPr>
          </a:p>
          <a:p>
            <a:pPr marL="790575" indent="-342900">
              <a:buFont typeface="Arial" panose="020B0604020202020204" pitchFamily="34" charset="0"/>
              <a:buChar char="•"/>
            </a:pPr>
            <a:r>
              <a:rPr lang="de-AT" sz="2400" b="1" dirty="0" err="1">
                <a:latin typeface="Calibri" panose="020F0502020204030204" pitchFamily="34" charset="0"/>
                <a:ea typeface="Comic Sans MS" charset="0"/>
                <a:cs typeface="Calibri" panose="020F0502020204030204" pitchFamily="34" charset="0"/>
              </a:rPr>
              <a:t>Ecophysiology</a:t>
            </a:r>
            <a:r>
              <a:rPr lang="de-AT" sz="2400" b="1" dirty="0">
                <a:latin typeface="Calibri" panose="020F0502020204030204" pitchFamily="34" charset="0"/>
                <a:ea typeface="Comic Sans MS" charset="0"/>
                <a:cs typeface="Calibri" panose="020F0502020204030204" pitchFamily="34" charset="0"/>
              </a:rPr>
              <a:t> II: Alpine </a:t>
            </a:r>
            <a:r>
              <a:rPr lang="de-AT" sz="2400" b="1" dirty="0" err="1">
                <a:latin typeface="Calibri" panose="020F0502020204030204" pitchFamily="34" charset="0"/>
                <a:ea typeface="Comic Sans MS" charset="0"/>
                <a:cs typeface="Calibri" panose="020F0502020204030204" pitchFamily="34" charset="0"/>
              </a:rPr>
              <a:t>plants</a:t>
            </a:r>
            <a:endParaRPr lang="de-AT" sz="2400" b="1" dirty="0">
              <a:latin typeface="Calibri" panose="020F0502020204030204" pitchFamily="34" charset="0"/>
              <a:ea typeface="Comic Sans MS" charset="0"/>
              <a:cs typeface="Calibri" panose="020F0502020204030204" pitchFamily="34" charset="0"/>
            </a:endParaRPr>
          </a:p>
          <a:p>
            <a:pPr marL="447675"/>
            <a:endParaRPr lang="de-AT" sz="2400" b="1" dirty="0">
              <a:latin typeface="Calibri" panose="020F0502020204030204" pitchFamily="34" charset="0"/>
              <a:ea typeface="Comic Sans MS" charset="0"/>
              <a:cs typeface="Calibri" panose="020F0502020204030204" pitchFamily="34" charset="0"/>
            </a:endParaRPr>
          </a:p>
          <a:p>
            <a:pPr marL="447675"/>
            <a:endParaRPr lang="de-AT" sz="2400" b="1" dirty="0">
              <a:latin typeface="Calibri" panose="020F0502020204030204" pitchFamily="34" charset="0"/>
              <a:ea typeface="Comic Sans MS" charset="0"/>
              <a:cs typeface="Calibri" panose="020F0502020204030204" pitchFamily="34" charset="0"/>
            </a:endParaRPr>
          </a:p>
          <a:p>
            <a:pPr marL="447675"/>
            <a:endParaRPr lang="de-AT" sz="2400" b="1" dirty="0">
              <a:latin typeface="Calibri" panose="020F0502020204030204" pitchFamily="34" charset="0"/>
              <a:ea typeface="Comic Sans MS" charset="0"/>
              <a:cs typeface="Calibri" panose="020F0502020204030204" pitchFamily="34" charset="0"/>
            </a:endParaRPr>
          </a:p>
        </p:txBody>
      </p:sp>
      <p:pic>
        <p:nvPicPr>
          <p:cNvPr id="14341" name="Picture 2" descr="E:\Uni\Wichtig\Lebenslauf\Foto2_2.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95756" y="727075"/>
            <a:ext cx="700088" cy="711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4343" name="Picture 4" descr="E:\Fotos\2013\Summer School\DSCN1645.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276600" y="4292600"/>
            <a:ext cx="282575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Grafik 1"/>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105525" y="4292600"/>
            <a:ext cx="291465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808" y="4279280"/>
            <a:ext cx="2222114" cy="2132633"/>
          </a:xfrm>
          <a:prstGeom prst="rect">
            <a:avLst/>
          </a:prstGeom>
        </p:spPr>
      </p:pic>
      <p:pic>
        <p:nvPicPr>
          <p:cNvPr id="14" name="Grafik 13"/>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826107" y="727075"/>
            <a:ext cx="706373" cy="716400"/>
          </a:xfrm>
          <a:prstGeom prst="rect">
            <a:avLst/>
          </a:prstGeom>
        </p:spPr>
      </p:pic>
      <p:pic>
        <p:nvPicPr>
          <p:cNvPr id="3" name="Grafik 2"/>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282950" y="2577947"/>
            <a:ext cx="2822575" cy="1652741"/>
          </a:xfrm>
          <a:prstGeom prst="rect">
            <a:avLst/>
          </a:prstGeom>
        </p:spPr>
      </p:pic>
      <p:sp>
        <p:nvSpPr>
          <p:cNvPr id="15"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441519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ung 9"/>
          <p:cNvGrpSpPr/>
          <p:nvPr/>
        </p:nvGrpSpPr>
        <p:grpSpPr>
          <a:xfrm>
            <a:off x="-5068" y="713232"/>
            <a:ext cx="9144000" cy="788924"/>
            <a:chOff x="-5068" y="713232"/>
            <a:chExt cx="9144000" cy="788924"/>
          </a:xfrm>
        </p:grpSpPr>
        <p:pic>
          <p:nvPicPr>
            <p:cNvPr id="11"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2" name="Bild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15362" name="Rechteck 2"/>
          <p:cNvSpPr>
            <a:spLocks noChangeArrowheads="1"/>
          </p:cNvSpPr>
          <p:nvPr/>
        </p:nvSpPr>
        <p:spPr bwMode="auto">
          <a:xfrm>
            <a:off x="0" y="1300633"/>
            <a:ext cx="90360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47675"/>
            <a:endParaRPr lang="de-AT" sz="2400" b="1" dirty="0">
              <a:latin typeface="Calibri" panose="020F0502020204030204" pitchFamily="34" charset="0"/>
              <a:ea typeface="Comic Sans MS" charset="0"/>
              <a:cs typeface="Calibri" panose="020F0502020204030204" pitchFamily="34" charset="0"/>
            </a:endParaRPr>
          </a:p>
          <a:p>
            <a:pPr marL="790575" indent="-342900">
              <a:buFont typeface="Arial" panose="020B0604020202020204" pitchFamily="34" charset="0"/>
              <a:buChar char="•"/>
            </a:pPr>
            <a:r>
              <a:rPr lang="de-AT" sz="2400" b="1" dirty="0" err="1">
                <a:latin typeface="Calibri" panose="020F0502020204030204" pitchFamily="34" charset="0"/>
                <a:ea typeface="Comic Sans MS" charset="0"/>
                <a:cs typeface="Calibri" panose="020F0502020204030204" pitchFamily="34" charset="0"/>
              </a:rPr>
              <a:t>Ecophysiology</a:t>
            </a:r>
            <a:r>
              <a:rPr lang="de-AT" sz="2400" b="1" dirty="0">
                <a:latin typeface="Calibri" panose="020F0502020204030204" pitchFamily="34" charset="0"/>
                <a:ea typeface="Comic Sans MS" charset="0"/>
                <a:cs typeface="Calibri" panose="020F0502020204030204" pitchFamily="34" charset="0"/>
              </a:rPr>
              <a:t> III: </a:t>
            </a:r>
            <a:r>
              <a:rPr lang="de-AT" sz="2400" b="1" dirty="0" err="1">
                <a:latin typeface="Calibri" panose="020F0502020204030204" pitchFamily="34" charset="0"/>
                <a:ea typeface="Comic Sans MS" charset="0"/>
                <a:cs typeface="Calibri" panose="020F0502020204030204" pitchFamily="34" charset="0"/>
              </a:rPr>
              <a:t>Forestry</a:t>
            </a:r>
            <a:r>
              <a:rPr lang="de-AT" sz="2400" b="1" dirty="0">
                <a:latin typeface="Calibri" panose="020F0502020204030204" pitchFamily="34" charset="0"/>
                <a:ea typeface="Comic Sans MS" charset="0"/>
                <a:cs typeface="Calibri" panose="020F0502020204030204" pitchFamily="34" charset="0"/>
              </a:rPr>
              <a:t> </a:t>
            </a:r>
            <a:r>
              <a:rPr lang="de-AT" sz="2400" b="1" dirty="0" err="1">
                <a:latin typeface="Calibri" panose="020F0502020204030204" pitchFamily="34" charset="0"/>
                <a:ea typeface="Comic Sans MS" charset="0"/>
                <a:cs typeface="Calibri" panose="020F0502020204030204" pitchFamily="34" charset="0"/>
              </a:rPr>
              <a:t>and</a:t>
            </a:r>
            <a:r>
              <a:rPr lang="de-AT" sz="2400" b="1" dirty="0">
                <a:latin typeface="Calibri" panose="020F0502020204030204" pitchFamily="34" charset="0"/>
                <a:ea typeface="Comic Sans MS" charset="0"/>
                <a:cs typeface="Calibri" panose="020F0502020204030204" pitchFamily="34" charset="0"/>
              </a:rPr>
              <a:t> </a:t>
            </a:r>
            <a:r>
              <a:rPr lang="de-AT" sz="2400" b="1" dirty="0" err="1">
                <a:latin typeface="Calibri" panose="020F0502020204030204" pitchFamily="34" charset="0"/>
                <a:ea typeface="Comic Sans MS" charset="0"/>
                <a:cs typeface="Calibri" panose="020F0502020204030204" pitchFamily="34" charset="0"/>
              </a:rPr>
              <a:t>Agriculture</a:t>
            </a:r>
            <a:endParaRPr lang="de-AT" sz="2400" b="1" dirty="0">
              <a:latin typeface="Calibri" panose="020F0502020204030204" pitchFamily="34" charset="0"/>
              <a:ea typeface="Comic Sans MS" charset="0"/>
              <a:cs typeface="Calibri" panose="020F0502020204030204" pitchFamily="34" charset="0"/>
            </a:endParaRPr>
          </a:p>
          <a:p>
            <a:pPr marL="447675"/>
            <a:endParaRPr lang="de-AT" sz="2400" b="1" dirty="0">
              <a:latin typeface="Calibri" panose="020F0502020204030204" pitchFamily="34" charset="0"/>
              <a:ea typeface="Comic Sans MS" charset="0"/>
              <a:cs typeface="Calibri" panose="020F0502020204030204" pitchFamily="34" charset="0"/>
            </a:endParaRPr>
          </a:p>
          <a:p>
            <a:pPr marL="447675"/>
            <a:endParaRPr lang="de-AT" sz="2400" b="1" dirty="0">
              <a:latin typeface="Calibri" panose="020F0502020204030204" pitchFamily="34" charset="0"/>
              <a:ea typeface="Comic Sans MS" charset="0"/>
              <a:cs typeface="Calibri" panose="020F0502020204030204" pitchFamily="34" charset="0"/>
            </a:endParaRPr>
          </a:p>
          <a:p>
            <a:pPr marL="447675"/>
            <a:endParaRPr lang="de-AT" sz="2400" b="1" dirty="0">
              <a:latin typeface="Calibri" panose="020F0502020204030204" pitchFamily="34" charset="0"/>
              <a:ea typeface="Comic Sans MS" charset="0"/>
              <a:cs typeface="Calibri" panose="020F0502020204030204" pitchFamily="34" charset="0"/>
            </a:endParaRPr>
          </a:p>
        </p:txBody>
      </p:sp>
      <p:pic>
        <p:nvPicPr>
          <p:cNvPr id="15364" name="Picture 2" descr="E:\Uni\Wichtig\Lebenslauf\Foto2_2.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826005" y="722313"/>
            <a:ext cx="711327" cy="7032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3" descr="E:\Fotos\2009\20090604_Biophysik\IMG_4445.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568200" y="2276475"/>
            <a:ext cx="2813050" cy="191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0" descr="IMG_2933"/>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568199" y="4294188"/>
            <a:ext cx="2813050"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6" descr="Barbara_IMG_4765"/>
          <p:cNvPicPr>
            <a:picLocks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520949" y="4294188"/>
            <a:ext cx="2879725" cy="21097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369" name="Picture 8" descr="E:\Fotos\2014\Fire Absam\DSC_5432.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520949" y="2276475"/>
            <a:ext cx="2881312"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39209" t="23481" r="35405" b="37974"/>
          <a:stretch/>
        </p:blipFill>
        <p:spPr>
          <a:xfrm>
            <a:off x="1098646" y="723978"/>
            <a:ext cx="694267" cy="702655"/>
          </a:xfrm>
          <a:prstGeom prst="rect">
            <a:avLst/>
          </a:prstGeom>
        </p:spPr>
      </p:pic>
      <p:pic>
        <p:nvPicPr>
          <p:cNvPr id="18" name="Picture 3">
            <a:extLst>
              <a:ext uri="{FF2B5EF4-FFF2-40B4-BE49-F238E27FC236}">
                <a16:creationId xmlns:a16="http://schemas.microsoft.com/office/drawing/2014/main" id="{C64B148B-1EED-44AC-8BAA-90C3100CB9E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750" t="25875" r="41334" b="44625"/>
          <a:stretch/>
        </p:blipFill>
        <p:spPr>
          <a:xfrm>
            <a:off x="1092550" y="716442"/>
            <a:ext cx="711327" cy="702655"/>
          </a:xfrm>
          <a:prstGeom prst="rect">
            <a:avLst/>
          </a:prstGeom>
        </p:spPr>
      </p:pic>
      <p:sp>
        <p:nvSpPr>
          <p:cNvPr id="15"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2362435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ung 13"/>
          <p:cNvGrpSpPr/>
          <p:nvPr/>
        </p:nvGrpSpPr>
        <p:grpSpPr>
          <a:xfrm>
            <a:off x="-5068" y="713232"/>
            <a:ext cx="9144000" cy="788924"/>
            <a:chOff x="-5068" y="713232"/>
            <a:chExt cx="9144000" cy="788924"/>
          </a:xfrm>
        </p:grpSpPr>
        <p:pic>
          <p:nvPicPr>
            <p:cNvPr id="15"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6" name="Bild 1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16389" name="Rechteck 2"/>
          <p:cNvSpPr>
            <a:spLocks noChangeArrowheads="1"/>
          </p:cNvSpPr>
          <p:nvPr/>
        </p:nvSpPr>
        <p:spPr bwMode="auto">
          <a:xfrm>
            <a:off x="0" y="1455738"/>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47675"/>
            <a:endParaRPr lang="de-AT" altLang="de-DE" sz="2400" b="1" dirty="0">
              <a:latin typeface="Calibri" panose="020F0502020204030204" pitchFamily="34" charset="0"/>
              <a:ea typeface="Comic Sans MS" charset="0"/>
              <a:cs typeface="Calibri" panose="020F0502020204030204" pitchFamily="34" charset="0"/>
            </a:endParaRPr>
          </a:p>
          <a:p>
            <a:pPr marL="790575" indent="-342900">
              <a:buFont typeface="Arial" panose="020B0604020202020204" pitchFamily="34" charset="0"/>
              <a:buChar char="•"/>
            </a:pPr>
            <a:r>
              <a:rPr lang="de-AT" altLang="de-DE" sz="2400" b="1" dirty="0" err="1">
                <a:latin typeface="Calibri" panose="020F0502020204030204" pitchFamily="34" charset="0"/>
                <a:ea typeface="Comic Sans MS" charset="0"/>
                <a:cs typeface="Calibri" panose="020F0502020204030204" pitchFamily="34" charset="0"/>
              </a:rPr>
              <a:t>Ecophysiology</a:t>
            </a:r>
            <a:r>
              <a:rPr lang="de-AT" altLang="de-DE" sz="2400" b="1" dirty="0">
                <a:latin typeface="Calibri" panose="020F0502020204030204" pitchFamily="34" charset="0"/>
                <a:ea typeface="Comic Sans MS" charset="0"/>
                <a:cs typeface="Calibri" panose="020F0502020204030204" pitchFamily="34" charset="0"/>
              </a:rPr>
              <a:t> IV: </a:t>
            </a:r>
            <a:r>
              <a:rPr lang="de-AT" altLang="de-DE" sz="2400" b="1" dirty="0" err="1">
                <a:latin typeface="Calibri" panose="020F0502020204030204" pitchFamily="34" charset="0"/>
                <a:ea typeface="Comic Sans MS" charset="0"/>
                <a:cs typeface="Calibri" panose="020F0502020204030204" pitchFamily="34" charset="0"/>
              </a:rPr>
              <a:t>Tree</a:t>
            </a:r>
            <a:r>
              <a:rPr lang="de-AT" altLang="de-DE" sz="2400" b="1" dirty="0">
                <a:latin typeface="Calibri" panose="020F0502020204030204" pitchFamily="34" charset="0"/>
                <a:ea typeface="Comic Sans MS" charset="0"/>
                <a:cs typeface="Calibri" panose="020F0502020204030204" pitchFamily="34" charset="0"/>
              </a:rPr>
              <a:t> </a:t>
            </a:r>
            <a:r>
              <a:rPr lang="de-AT" altLang="de-DE" sz="2400" b="1" dirty="0" err="1">
                <a:latin typeface="Calibri" panose="020F0502020204030204" pitchFamily="34" charset="0"/>
                <a:ea typeface="Comic Sans MS" charset="0"/>
                <a:cs typeface="Calibri" panose="020F0502020204030204" pitchFamily="34" charset="0"/>
              </a:rPr>
              <a:t>growth</a:t>
            </a:r>
            <a:endParaRPr lang="de-AT" altLang="de-DE" sz="2400" b="1" dirty="0">
              <a:latin typeface="Calibri" panose="020F0502020204030204" pitchFamily="34" charset="0"/>
              <a:ea typeface="Comic Sans MS" charset="0"/>
              <a:cs typeface="Calibri" panose="020F0502020204030204" pitchFamily="34" charset="0"/>
            </a:endParaRPr>
          </a:p>
        </p:txBody>
      </p:sp>
      <p:pic>
        <p:nvPicPr>
          <p:cNvPr id="16397" name="Picture 25" descr="foto_eigenes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826006" y="729425"/>
            <a:ext cx="703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3"/>
          <p:cNvSpPr txBox="1">
            <a:spLocks noChangeArrowheads="1"/>
          </p:cNvSpPr>
          <p:nvPr/>
        </p:nvSpPr>
        <p:spPr bwMode="auto">
          <a:xfrm>
            <a:off x="1791992" y="4873819"/>
            <a:ext cx="5548779" cy="304800"/>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sz="1500" b="1" dirty="0">
                <a:latin typeface="Calibri" panose="020F0502020204030204" pitchFamily="34" charset="0"/>
                <a:ea typeface="Comic Sans MS" charset="0"/>
                <a:cs typeface="Calibri" panose="020F0502020204030204" pitchFamily="34" charset="0"/>
              </a:rPr>
              <a:t>Tree ring analysis - wood formation - growth physiology</a:t>
            </a:r>
            <a:endParaRPr lang="de-AT" sz="1500" b="1" dirty="0">
              <a:latin typeface="Calibri" panose="020F0502020204030204" pitchFamily="34" charset="0"/>
              <a:ea typeface="Comic Sans MS" charset="0"/>
              <a:cs typeface="Calibri" panose="020F0502020204030204" pitchFamily="34" charset="0"/>
            </a:endParaRPr>
          </a:p>
        </p:txBody>
      </p:sp>
      <p:pic>
        <p:nvPicPr>
          <p:cNvPr id="19" name="Picture 139" descr="Bohrkernentnahm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794297" y="5346316"/>
            <a:ext cx="1421797" cy="1079512"/>
          </a:xfrm>
          <a:prstGeom prst="rect">
            <a:avLst/>
          </a:prstGeom>
          <a:noFill/>
          <a:ln w="9525">
            <a:noFill/>
            <a:miter lim="800000"/>
            <a:headEnd/>
            <a:tailEnd/>
          </a:ln>
        </p:spPr>
      </p:pic>
      <p:pic>
        <p:nvPicPr>
          <p:cNvPr id="20" name="Picture 8" descr="A13-A"/>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rot="5400000">
            <a:off x="3230301" y="5472418"/>
            <a:ext cx="1080000" cy="8098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Zirbe-Baumgrenze_Oberhube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4674617" y="2830387"/>
            <a:ext cx="2666154" cy="183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E:\DATEN\Tschirgant_Kie_Fi_Lä_FWF\Fotos\2017\Vertikal_Punktdendrometer\Punktdendrometer_05_05_2017 (17).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319346" y="5346316"/>
            <a:ext cx="144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Grafik 22"/>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5903076" y="5341841"/>
            <a:ext cx="1440000" cy="1088949"/>
          </a:xfrm>
          <a:prstGeom prst="rect">
            <a:avLst/>
          </a:prstGeom>
        </p:spPr>
      </p:pic>
      <p:sp>
        <p:nvSpPr>
          <p:cNvPr id="24" name="Text Box 13"/>
          <p:cNvSpPr txBox="1">
            <a:spLocks noChangeArrowheads="1"/>
          </p:cNvSpPr>
          <p:nvPr/>
        </p:nvSpPr>
        <p:spPr bwMode="auto">
          <a:xfrm>
            <a:off x="1791992" y="2371074"/>
            <a:ext cx="5548779" cy="304800"/>
          </a:xfrm>
          <a:prstGeom prst="rect">
            <a:avLst/>
          </a:prstGeom>
          <a:solidFill>
            <a:srgbClr val="C0C0C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sz="1500" b="1" dirty="0">
                <a:latin typeface="Calibri" panose="020F0502020204030204" pitchFamily="34" charset="0"/>
                <a:ea typeface="Comic Sans MS" charset="0"/>
                <a:cs typeface="Calibri" panose="020F0502020204030204" pitchFamily="34" charset="0"/>
              </a:rPr>
              <a:t>Climate and environmental factors on growth processes</a:t>
            </a:r>
            <a:endParaRPr lang="de-AT" sz="1500" b="1" dirty="0">
              <a:latin typeface="Calibri" panose="020F0502020204030204" pitchFamily="34" charset="0"/>
              <a:ea typeface="Comic Sans MS" charset="0"/>
              <a:cs typeface="Calibri" panose="020F0502020204030204" pitchFamily="34" charset="0"/>
            </a:endParaRPr>
          </a:p>
        </p:txBody>
      </p:sp>
      <p:pic>
        <p:nvPicPr>
          <p:cNvPr id="25" name="Grafik 24"/>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1791992" y="2834862"/>
            <a:ext cx="2665857" cy="1838522"/>
          </a:xfrm>
          <a:prstGeom prst="rect">
            <a:avLst/>
          </a:prstGeom>
        </p:spPr>
      </p:pic>
      <p:sp>
        <p:nvSpPr>
          <p:cNvPr id="26"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2472478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ung 6"/>
          <p:cNvGrpSpPr/>
          <p:nvPr/>
        </p:nvGrpSpPr>
        <p:grpSpPr>
          <a:xfrm>
            <a:off x="-5068" y="713232"/>
            <a:ext cx="9144000" cy="788924"/>
            <a:chOff x="-5068" y="713232"/>
            <a:chExt cx="9144000" cy="788924"/>
          </a:xfrm>
        </p:grpSpPr>
        <p:pic>
          <p:nvPicPr>
            <p:cNvPr id="8"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9" name="Bild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468" y="2247395"/>
            <a:ext cx="8564790" cy="3959778"/>
          </a:xfrm>
          <a:prstGeom prst="rect">
            <a:avLst/>
          </a:prstGeom>
        </p:spPr>
      </p:pic>
      <p:sp>
        <p:nvSpPr>
          <p:cNvPr id="12" name="TextBox 11"/>
          <p:cNvSpPr txBox="1"/>
          <p:nvPr/>
        </p:nvSpPr>
        <p:spPr>
          <a:xfrm>
            <a:off x="1758379" y="1461763"/>
            <a:ext cx="6391301" cy="584775"/>
          </a:xfrm>
          <a:prstGeom prst="rect">
            <a:avLst/>
          </a:prstGeom>
          <a:noFill/>
        </p:spPr>
        <p:txBody>
          <a:bodyPr wrap="none" rtlCol="0" anchor="t">
            <a:spAutoFit/>
          </a:bodyPr>
          <a:lstStyle/>
          <a:p>
            <a:r>
              <a:rPr lang="en-GB" sz="3200" b="1" dirty="0">
                <a:latin typeface="Calibri" panose="020F0502020204030204" pitchFamily="34" charset="0"/>
                <a:ea typeface="Comic Sans MS" charset="0"/>
                <a:cs typeface="Calibri" panose="020F0502020204030204" pitchFamily="34" charset="0"/>
              </a:rPr>
              <a:t>Which courses are taught in English?</a:t>
            </a:r>
          </a:p>
        </p:txBody>
      </p:sp>
      <p:sp>
        <p:nvSpPr>
          <p:cNvPr id="11"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2008979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feld 3"/>
          <p:cNvSpPr txBox="1">
            <a:spLocks noChangeArrowheads="1"/>
          </p:cNvSpPr>
          <p:nvPr/>
        </p:nvSpPr>
        <p:spPr bwMode="auto">
          <a:xfrm>
            <a:off x="1008063" y="2151063"/>
            <a:ext cx="70913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just" eaLnBrk="1" hangingPunct="1">
              <a:spcAft>
                <a:spcPts val="1200"/>
              </a:spcAft>
            </a:pPr>
            <a:r>
              <a:rPr lang="de-DE" sz="1400" dirty="0">
                <a:solidFill>
                  <a:srgbClr val="7F7F7F"/>
                </a:solidFill>
                <a:latin typeface="Calibri" panose="020F0502020204030204" pitchFamily="34" charset="0"/>
                <a:ea typeface="Comic Sans MS" charset="0"/>
                <a:cs typeface="Calibri" panose="020F0502020204030204" pitchFamily="34" charset="0"/>
              </a:rPr>
              <a:t> </a:t>
            </a:r>
          </a:p>
        </p:txBody>
      </p:sp>
      <p:sp>
        <p:nvSpPr>
          <p:cNvPr id="3075" name="Rectangle 8"/>
          <p:cNvSpPr>
            <a:spLocks noChangeArrowheads="1"/>
          </p:cNvSpPr>
          <p:nvPr/>
        </p:nvSpPr>
        <p:spPr bwMode="auto">
          <a:xfrm>
            <a:off x="0" y="1689227"/>
            <a:ext cx="914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marL="447675"/>
            <a:endParaRPr lang="de-AT" sz="1600" b="1" dirty="0">
              <a:latin typeface="Calibri" panose="020F0502020204030204" pitchFamily="34" charset="0"/>
              <a:ea typeface="Comic Sans MS" charset="0"/>
              <a:cs typeface="Calibri" panose="020F0502020204030204" pitchFamily="34" charset="0"/>
            </a:endParaRPr>
          </a:p>
          <a:p>
            <a:pPr marL="447675"/>
            <a:endParaRPr lang="de-AT" sz="1600" b="1" dirty="0" smtClean="0">
              <a:latin typeface="Calibri" panose="020F0502020204030204" pitchFamily="34" charset="0"/>
              <a:ea typeface="Comic Sans MS" charset="0"/>
              <a:cs typeface="Calibri" panose="020F0502020204030204" pitchFamily="34" charset="0"/>
            </a:endParaRPr>
          </a:p>
          <a:p>
            <a:pPr marL="447675"/>
            <a:endParaRPr lang="de-AT" sz="1600" b="1" dirty="0">
              <a:latin typeface="Calibri" panose="020F0502020204030204" pitchFamily="34" charset="0"/>
              <a:ea typeface="Comic Sans MS" charset="0"/>
              <a:cs typeface="Calibri" panose="020F0502020204030204" pitchFamily="34" charset="0"/>
            </a:endParaRPr>
          </a:p>
          <a:p>
            <a:pPr marL="733425" indent="-285750">
              <a:buFont typeface="Arial" panose="020B0604020202020204" pitchFamily="34" charset="0"/>
              <a:buChar char="•"/>
            </a:pPr>
            <a:r>
              <a:rPr lang="de-AT" sz="1600" b="1" dirty="0" smtClean="0">
                <a:latin typeface="Calibri" panose="020F0502020204030204" pitchFamily="34" charset="0"/>
                <a:ea typeface="Comic Sans MS" charset="0"/>
                <a:cs typeface="Calibri" panose="020F0502020204030204" pitchFamily="34" charset="0"/>
              </a:rPr>
              <a:t>Scientific </a:t>
            </a:r>
            <a:r>
              <a:rPr lang="de-AT" sz="1600" b="1" dirty="0" err="1" smtClean="0">
                <a:latin typeface="Calibri" panose="020F0502020204030204" pitchFamily="34" charset="0"/>
                <a:ea typeface="Comic Sans MS" charset="0"/>
                <a:cs typeface="Calibri" panose="020F0502020204030204" pitchFamily="34" charset="0"/>
              </a:rPr>
              <a:t>work</a:t>
            </a:r>
            <a:r>
              <a:rPr lang="de-AT" sz="1600" b="1" dirty="0" smtClean="0">
                <a:latin typeface="Calibri" panose="020F0502020204030204" pitchFamily="34" charset="0"/>
                <a:ea typeface="Comic Sans MS" charset="0"/>
                <a:cs typeface="Calibri" panose="020F0502020204030204" pitchFamily="34" charset="0"/>
              </a:rPr>
              <a:t> / Masterarbeit </a:t>
            </a:r>
            <a:r>
              <a:rPr lang="de-AT" sz="1600" b="1" dirty="0">
                <a:latin typeface="Calibri" panose="020F0502020204030204" pitchFamily="34" charset="0"/>
                <a:ea typeface="Comic Sans MS" charset="0"/>
                <a:cs typeface="Calibri" panose="020F0502020204030204" pitchFamily="34" charset="0"/>
              </a:rPr>
              <a:t>(</a:t>
            </a:r>
            <a:r>
              <a:rPr lang="de-AT" sz="1600" b="1" dirty="0">
                <a:solidFill>
                  <a:srgbClr val="0070C0"/>
                </a:solidFill>
                <a:latin typeface="Calibri" panose="020F0502020204030204" pitchFamily="34" charset="0"/>
                <a:ea typeface="Comic Sans MS" charset="0"/>
                <a:cs typeface="Calibri" panose="020F0502020204030204" pitchFamily="34" charset="0"/>
              </a:rPr>
              <a:t>15 ECTS</a:t>
            </a:r>
            <a:r>
              <a:rPr lang="de-AT" sz="1600" b="1" dirty="0" smtClean="0">
                <a:latin typeface="Calibri" panose="020F0502020204030204" pitchFamily="34" charset="0"/>
                <a:ea typeface="Comic Sans MS" charset="0"/>
                <a:cs typeface="Calibri" panose="020F0502020204030204" pitchFamily="34" charset="0"/>
              </a:rPr>
              <a:t>) </a:t>
            </a:r>
          </a:p>
          <a:p>
            <a:pPr marL="447675"/>
            <a:r>
              <a:rPr lang="de-AT" sz="1600" b="1" i="1" dirty="0">
                <a:latin typeface="Calibri" panose="020F0502020204030204" pitchFamily="34" charset="0"/>
                <a:ea typeface="Comic Sans MS" charset="0"/>
                <a:cs typeface="Calibri" panose="020F0502020204030204" pitchFamily="34" charset="0"/>
              </a:rPr>
              <a:t>	</a:t>
            </a:r>
            <a:r>
              <a:rPr lang="de-AT" sz="1600" i="1" dirty="0" smtClean="0">
                <a:latin typeface="Calibri" panose="020F0502020204030204" pitchFamily="34" charset="0"/>
                <a:ea typeface="Comic Sans MS" charset="0"/>
                <a:cs typeface="Calibri" panose="020F0502020204030204" pitchFamily="34" charset="0"/>
              </a:rPr>
              <a:t>ca.</a:t>
            </a:r>
            <a:r>
              <a:rPr lang="de-AT" sz="1600" dirty="0" smtClean="0">
                <a:latin typeface="Calibri" panose="020F0502020204030204" pitchFamily="34" charset="0"/>
                <a:ea typeface="Comic Sans MS" charset="0"/>
                <a:cs typeface="Calibri" panose="020F0502020204030204" pitchFamily="34" charset="0"/>
              </a:rPr>
              <a:t> 6 </a:t>
            </a:r>
            <a:r>
              <a:rPr lang="de-AT" sz="1600" dirty="0" err="1" smtClean="0">
                <a:latin typeface="Calibri" panose="020F0502020204030204" pitchFamily="34" charset="0"/>
                <a:ea typeface="Comic Sans MS" charset="0"/>
                <a:cs typeface="Calibri" panose="020F0502020204030204" pitchFamily="34" charset="0"/>
              </a:rPr>
              <a:t>month</a:t>
            </a:r>
            <a:r>
              <a:rPr lang="de-AT" sz="1600" dirty="0" smtClean="0">
                <a:latin typeface="Calibri" panose="020F0502020204030204" pitchFamily="34" charset="0"/>
                <a:ea typeface="Comic Sans MS" charset="0"/>
                <a:cs typeface="Calibri" panose="020F0502020204030204" pitchFamily="34" charset="0"/>
              </a:rPr>
              <a:t> </a:t>
            </a:r>
            <a:r>
              <a:rPr lang="de-AT" sz="1600" dirty="0" err="1" smtClean="0">
                <a:latin typeface="Calibri" panose="020F0502020204030204" pitchFamily="34" charset="0"/>
                <a:ea typeface="Comic Sans MS" charset="0"/>
                <a:cs typeface="Calibri" panose="020F0502020204030204" pitchFamily="34" charset="0"/>
              </a:rPr>
              <a:t>research</a:t>
            </a:r>
            <a:r>
              <a:rPr lang="de-AT" sz="1600" dirty="0" smtClean="0">
                <a:latin typeface="Calibri" panose="020F0502020204030204" pitchFamily="34" charset="0"/>
                <a:ea typeface="Comic Sans MS" charset="0"/>
                <a:cs typeface="Calibri" panose="020F0502020204030204" pitchFamily="34" charset="0"/>
              </a:rPr>
              <a:t> </a:t>
            </a:r>
            <a:r>
              <a:rPr lang="de-AT" sz="1600" dirty="0" err="1" smtClean="0">
                <a:latin typeface="Calibri" panose="020F0502020204030204" pitchFamily="34" charset="0"/>
                <a:ea typeface="Comic Sans MS" charset="0"/>
                <a:cs typeface="Calibri" panose="020F0502020204030204" pitchFamily="34" charset="0"/>
              </a:rPr>
              <a:t>project</a:t>
            </a:r>
            <a:r>
              <a:rPr lang="de-AT" sz="1600" dirty="0" smtClean="0">
                <a:latin typeface="Calibri" panose="020F0502020204030204" pitchFamily="34" charset="0"/>
                <a:ea typeface="Comic Sans MS" charset="0"/>
                <a:cs typeface="Calibri" panose="020F0502020204030204" pitchFamily="34" charset="0"/>
              </a:rPr>
              <a:t> on a </a:t>
            </a:r>
            <a:r>
              <a:rPr lang="de-AT" sz="1600" dirty="0" err="1" smtClean="0">
                <a:latin typeface="Calibri" panose="020F0502020204030204" pitchFamily="34" charset="0"/>
                <a:ea typeface="Comic Sans MS" charset="0"/>
                <a:cs typeface="Calibri" panose="020F0502020204030204" pitchFamily="34" charset="0"/>
              </a:rPr>
              <a:t>selected</a:t>
            </a:r>
            <a:r>
              <a:rPr lang="de-AT" sz="1600" dirty="0" smtClean="0">
                <a:latin typeface="Calibri" panose="020F0502020204030204" pitchFamily="34" charset="0"/>
                <a:ea typeface="Comic Sans MS" charset="0"/>
                <a:cs typeface="Calibri" panose="020F0502020204030204" pitchFamily="34" charset="0"/>
              </a:rPr>
              <a:t> </a:t>
            </a:r>
            <a:r>
              <a:rPr lang="de-AT" sz="1600" dirty="0" err="1" smtClean="0">
                <a:latin typeface="Calibri" panose="020F0502020204030204" pitchFamily="34" charset="0"/>
                <a:ea typeface="Comic Sans MS" charset="0"/>
                <a:cs typeface="Calibri" panose="020F0502020204030204" pitchFamily="34" charset="0"/>
              </a:rPr>
              <a:t>theme</a:t>
            </a:r>
            <a:r>
              <a:rPr lang="de-AT" sz="1600" dirty="0" smtClean="0">
                <a:latin typeface="Calibri" panose="020F0502020204030204" pitchFamily="34" charset="0"/>
                <a:ea typeface="Comic Sans MS" charset="0"/>
                <a:cs typeface="Calibri" panose="020F0502020204030204" pitchFamily="34" charset="0"/>
              </a:rPr>
              <a:t> </a:t>
            </a:r>
            <a:r>
              <a:rPr lang="de-AT" sz="1600" dirty="0" err="1" smtClean="0">
                <a:latin typeface="Calibri" panose="020F0502020204030204" pitchFamily="34" charset="0"/>
                <a:ea typeface="Comic Sans MS" charset="0"/>
                <a:cs typeface="Calibri" panose="020F0502020204030204" pitchFamily="34" charset="0"/>
              </a:rPr>
              <a:t>with</a:t>
            </a:r>
            <a:r>
              <a:rPr lang="de-AT" sz="1600" dirty="0" err="1" smtClean="0">
                <a:latin typeface="Calibri" panose="020F0502020204030204" pitchFamily="34" charset="0"/>
                <a:ea typeface="Comic Sans MS" charset="0"/>
                <a:cs typeface="Calibri" panose="020F0502020204030204" pitchFamily="34" charset="0"/>
              </a:rPr>
              <a:t>in</a:t>
            </a:r>
            <a:r>
              <a:rPr lang="de-AT" sz="1600" dirty="0" smtClean="0">
                <a:latin typeface="Calibri" panose="020F0502020204030204" pitchFamily="34" charset="0"/>
                <a:ea typeface="Comic Sans MS" charset="0"/>
                <a:cs typeface="Calibri" panose="020F0502020204030204" pitchFamily="34" charset="0"/>
              </a:rPr>
              <a:t> a </a:t>
            </a:r>
            <a:r>
              <a:rPr lang="de-AT" sz="1600" dirty="0" err="1" smtClean="0">
                <a:latin typeface="Calibri" panose="020F0502020204030204" pitchFamily="34" charset="0"/>
                <a:ea typeface="Comic Sans MS" charset="0"/>
                <a:cs typeface="Calibri" panose="020F0502020204030204" pitchFamily="34" charset="0"/>
              </a:rPr>
              <a:t>research</a:t>
            </a:r>
            <a:r>
              <a:rPr lang="de-AT" sz="1600" dirty="0" smtClean="0">
                <a:latin typeface="Calibri" panose="020F0502020204030204" pitchFamily="34" charset="0"/>
                <a:ea typeface="Comic Sans MS" charset="0"/>
                <a:cs typeface="Calibri" panose="020F0502020204030204" pitchFamily="34" charset="0"/>
              </a:rPr>
              <a:t> </a:t>
            </a:r>
            <a:r>
              <a:rPr lang="de-AT" sz="1600" dirty="0" err="1" smtClean="0">
                <a:latin typeface="Calibri" panose="020F0502020204030204" pitchFamily="34" charset="0"/>
                <a:ea typeface="Comic Sans MS" charset="0"/>
                <a:cs typeface="Calibri" panose="020F0502020204030204" pitchFamily="34" charset="0"/>
              </a:rPr>
              <a:t>group</a:t>
            </a:r>
            <a:r>
              <a:rPr lang="de-AT" sz="1600" dirty="0" smtClean="0">
                <a:latin typeface="Calibri" panose="020F0502020204030204" pitchFamily="34" charset="0"/>
                <a:ea typeface="Comic Sans MS" charset="0"/>
                <a:cs typeface="Calibri" panose="020F0502020204030204" pitchFamily="34" charset="0"/>
              </a:rPr>
              <a:t>,</a:t>
            </a:r>
            <a:r>
              <a:rPr lang="de-AT" sz="1600" dirty="0" smtClean="0">
                <a:latin typeface="Calibri" panose="020F0502020204030204" pitchFamily="34" charset="0"/>
                <a:ea typeface="Comic Sans MS" charset="0"/>
                <a:cs typeface="Calibri" panose="020F0502020204030204" pitchFamily="34" charset="0"/>
              </a:rPr>
              <a:t> </a:t>
            </a:r>
            <a:r>
              <a:rPr lang="de-AT" sz="1600" dirty="0" err="1" smtClean="0">
                <a:latin typeface="Calibri" panose="020F0502020204030204" pitchFamily="34" charset="0"/>
                <a:ea typeface="Comic Sans MS" charset="0"/>
                <a:cs typeface="Calibri" panose="020F0502020204030204" pitchFamily="34" charset="0"/>
              </a:rPr>
              <a:t>with</a:t>
            </a:r>
            <a:r>
              <a:rPr lang="de-AT" sz="1600" dirty="0" smtClean="0">
                <a:latin typeface="Calibri" panose="020F0502020204030204" pitchFamily="34" charset="0"/>
                <a:ea typeface="Comic Sans MS" charset="0"/>
                <a:cs typeface="Calibri" panose="020F0502020204030204" pitchFamily="34" charset="0"/>
              </a:rPr>
              <a:t> </a:t>
            </a:r>
            <a:r>
              <a:rPr lang="de-AT" sz="1600" dirty="0" err="1" smtClean="0">
                <a:latin typeface="Calibri" panose="020F0502020204030204" pitchFamily="34" charset="0"/>
                <a:ea typeface="Comic Sans MS" charset="0"/>
                <a:cs typeface="Calibri" panose="020F0502020204030204" pitchFamily="34" charset="0"/>
              </a:rPr>
              <a:t>the</a:t>
            </a:r>
            <a:r>
              <a:rPr lang="de-AT" sz="1600" dirty="0" smtClean="0">
                <a:latin typeface="Calibri" panose="020F0502020204030204" pitchFamily="34" charset="0"/>
                <a:ea typeface="Comic Sans MS" charset="0"/>
                <a:cs typeface="Calibri" panose="020F0502020204030204" pitchFamily="34" charset="0"/>
              </a:rPr>
              <a:t> </a:t>
            </a:r>
            <a:r>
              <a:rPr lang="de-AT" sz="1600" dirty="0" err="1" smtClean="0">
                <a:latin typeface="Calibri" panose="020F0502020204030204" pitchFamily="34" charset="0"/>
                <a:ea typeface="Comic Sans MS" charset="0"/>
                <a:cs typeface="Calibri" panose="020F0502020204030204" pitchFamily="34" charset="0"/>
              </a:rPr>
              <a:t>aim</a:t>
            </a:r>
            <a:r>
              <a:rPr lang="de-AT" sz="1600" dirty="0" smtClean="0">
                <a:latin typeface="Calibri" panose="020F0502020204030204" pitchFamily="34" charset="0"/>
                <a:ea typeface="Comic Sans MS" charset="0"/>
                <a:cs typeface="Calibri" panose="020F0502020204030204" pitchFamily="34" charset="0"/>
              </a:rPr>
              <a:t> </a:t>
            </a:r>
            <a:r>
              <a:rPr lang="de-AT" sz="1600" dirty="0" err="1" smtClean="0">
                <a:latin typeface="Calibri" panose="020F0502020204030204" pitchFamily="34" charset="0"/>
                <a:ea typeface="Comic Sans MS" charset="0"/>
                <a:cs typeface="Calibri" panose="020F0502020204030204" pitchFamily="34" charset="0"/>
              </a:rPr>
              <a:t>of</a:t>
            </a:r>
            <a:r>
              <a:rPr lang="de-AT" sz="1600" dirty="0" smtClean="0">
                <a:latin typeface="Calibri" panose="020F0502020204030204" pitchFamily="34" charset="0"/>
                <a:ea typeface="Comic Sans MS" charset="0"/>
                <a:cs typeface="Calibri" panose="020F0502020204030204" pitchFamily="34" charset="0"/>
              </a:rPr>
              <a:t> 	</a:t>
            </a:r>
            <a:r>
              <a:rPr lang="de-AT" sz="1600" dirty="0" err="1" smtClean="0">
                <a:latin typeface="Calibri" panose="020F0502020204030204" pitchFamily="34" charset="0"/>
                <a:ea typeface="Comic Sans MS" charset="0"/>
                <a:cs typeface="Calibri" panose="020F0502020204030204" pitchFamily="34" charset="0"/>
              </a:rPr>
              <a:t>publishing</a:t>
            </a:r>
            <a:r>
              <a:rPr lang="de-AT" sz="1600" dirty="0" smtClean="0">
                <a:latin typeface="Calibri" panose="020F0502020204030204" pitchFamily="34" charset="0"/>
                <a:ea typeface="Comic Sans MS" charset="0"/>
                <a:cs typeface="Calibri" panose="020F0502020204030204" pitchFamily="34" charset="0"/>
              </a:rPr>
              <a:t> </a:t>
            </a:r>
            <a:r>
              <a:rPr lang="de-AT" sz="1600" dirty="0" err="1" smtClean="0">
                <a:latin typeface="Calibri" panose="020F0502020204030204" pitchFamily="34" charset="0"/>
                <a:ea typeface="Comic Sans MS" charset="0"/>
                <a:cs typeface="Calibri" panose="020F0502020204030204" pitchFamily="34" charset="0"/>
              </a:rPr>
              <a:t>results</a:t>
            </a:r>
            <a:r>
              <a:rPr lang="de-AT" sz="1600" dirty="0" smtClean="0">
                <a:latin typeface="Calibri" panose="020F0502020204030204" pitchFamily="34" charset="0"/>
                <a:ea typeface="Comic Sans MS" charset="0"/>
                <a:cs typeface="Calibri" panose="020F0502020204030204" pitchFamily="34" charset="0"/>
              </a:rPr>
              <a:t> in an international </a:t>
            </a:r>
            <a:r>
              <a:rPr lang="de-AT" sz="1600" dirty="0" err="1" smtClean="0">
                <a:latin typeface="Calibri" panose="020F0502020204030204" pitchFamily="34" charset="0"/>
                <a:ea typeface="Comic Sans MS" charset="0"/>
                <a:cs typeface="Calibri" panose="020F0502020204030204" pitchFamily="34" charset="0"/>
              </a:rPr>
              <a:t>scientific</a:t>
            </a:r>
            <a:r>
              <a:rPr lang="de-AT" sz="1600" dirty="0" smtClean="0">
                <a:latin typeface="Calibri" panose="020F0502020204030204" pitchFamily="34" charset="0"/>
                <a:ea typeface="Comic Sans MS" charset="0"/>
                <a:cs typeface="Calibri" panose="020F0502020204030204" pitchFamily="34" charset="0"/>
              </a:rPr>
              <a:t> </a:t>
            </a:r>
            <a:r>
              <a:rPr lang="de-AT" sz="1600" dirty="0" err="1" smtClean="0">
                <a:latin typeface="Calibri" panose="020F0502020204030204" pitchFamily="34" charset="0"/>
                <a:ea typeface="Comic Sans MS" charset="0"/>
                <a:cs typeface="Calibri" panose="020F0502020204030204" pitchFamily="34" charset="0"/>
              </a:rPr>
              <a:t>journal</a:t>
            </a:r>
            <a:r>
              <a:rPr lang="de-AT" sz="1600" dirty="0" smtClean="0">
                <a:latin typeface="Calibri" panose="020F0502020204030204" pitchFamily="34" charset="0"/>
                <a:ea typeface="Comic Sans MS" charset="0"/>
                <a:cs typeface="Calibri" panose="020F0502020204030204" pitchFamily="34" charset="0"/>
              </a:rPr>
              <a:t>.</a:t>
            </a:r>
            <a:endParaRPr lang="de-AT" sz="1600" dirty="0">
              <a:latin typeface="Calibri" panose="020F0502020204030204" pitchFamily="34" charset="0"/>
              <a:ea typeface="Comic Sans MS" charset="0"/>
              <a:cs typeface="Calibri" panose="020F0502020204030204" pitchFamily="34" charset="0"/>
            </a:endParaRPr>
          </a:p>
          <a:p>
            <a:pPr marL="447675"/>
            <a:endParaRPr lang="en-GB" sz="1600" dirty="0">
              <a:latin typeface="Calibri" panose="020F0502020204030204" pitchFamily="34" charset="0"/>
              <a:ea typeface="Comic Sans MS" charset="0"/>
              <a:cs typeface="Calibri" panose="020F0502020204030204" pitchFamily="34" charset="0"/>
            </a:endParaRPr>
          </a:p>
          <a:p>
            <a:pPr marL="733425" indent="-285750">
              <a:buFont typeface="Arial" panose="020B0604020202020204" pitchFamily="34" charset="0"/>
              <a:buChar char="•"/>
            </a:pPr>
            <a:r>
              <a:rPr lang="en-GB" sz="1600" b="1" dirty="0" smtClean="0">
                <a:latin typeface="Calibri" panose="020F0502020204030204" pitchFamily="34" charset="0"/>
                <a:ea typeface="Comic Sans MS" charset="0"/>
                <a:cs typeface="Calibri" panose="020F0502020204030204" pitchFamily="34" charset="0"/>
              </a:rPr>
              <a:t>Defence </a:t>
            </a:r>
            <a:r>
              <a:rPr lang="en-GB" sz="1600" b="1" dirty="0">
                <a:latin typeface="Calibri" panose="020F0502020204030204" pitchFamily="34" charset="0"/>
                <a:ea typeface="Comic Sans MS" charset="0"/>
                <a:cs typeface="Calibri" panose="020F0502020204030204" pitchFamily="34" charset="0"/>
              </a:rPr>
              <a:t>of the MSc thesis </a:t>
            </a:r>
            <a:r>
              <a:rPr lang="de-AT" sz="1600" b="1" dirty="0">
                <a:latin typeface="Calibri" panose="020F0502020204030204" pitchFamily="34" charset="0"/>
                <a:ea typeface="Comic Sans MS" charset="0"/>
                <a:cs typeface="Calibri" panose="020F0502020204030204" pitchFamily="34" charset="0"/>
              </a:rPr>
              <a:t>(</a:t>
            </a:r>
            <a:r>
              <a:rPr lang="de-AT" sz="1600" b="1" dirty="0">
                <a:solidFill>
                  <a:srgbClr val="0070C0"/>
                </a:solidFill>
                <a:latin typeface="Calibri" panose="020F0502020204030204" pitchFamily="34" charset="0"/>
                <a:ea typeface="Comic Sans MS" charset="0"/>
                <a:cs typeface="Calibri" panose="020F0502020204030204" pitchFamily="34" charset="0"/>
              </a:rPr>
              <a:t>2.5 ECTS</a:t>
            </a:r>
            <a:r>
              <a:rPr lang="de-AT" sz="1600" b="1" dirty="0">
                <a:latin typeface="Calibri" panose="020F0502020204030204" pitchFamily="34" charset="0"/>
                <a:ea typeface="Comic Sans MS" charset="0"/>
                <a:cs typeface="Calibri" panose="020F0502020204030204" pitchFamily="34" charset="0"/>
              </a:rPr>
              <a:t>)</a:t>
            </a:r>
          </a:p>
          <a:p>
            <a:pPr marL="447675"/>
            <a:endParaRPr lang="de-AT" sz="1600" dirty="0">
              <a:latin typeface="Calibri" panose="020F0502020204030204" pitchFamily="34" charset="0"/>
              <a:ea typeface="Comic Sans MS" charset="0"/>
              <a:cs typeface="Calibri" panose="020F0502020204030204" pitchFamily="34" charset="0"/>
            </a:endParaRPr>
          </a:p>
          <a:p>
            <a:pPr marL="733425" indent="-285750">
              <a:buFont typeface="Arial" panose="020B0604020202020204" pitchFamily="34" charset="0"/>
              <a:buChar char="•"/>
            </a:pPr>
            <a:r>
              <a:rPr lang="de-AT" sz="1600" b="1" dirty="0" smtClean="0">
                <a:latin typeface="Calibri" panose="020F0502020204030204" pitchFamily="34" charset="0"/>
                <a:ea typeface="Comic Sans MS" charset="0"/>
                <a:cs typeface="Calibri" panose="020F0502020204030204" pitchFamily="34" charset="0"/>
              </a:rPr>
              <a:t>Selected </a:t>
            </a:r>
            <a:r>
              <a:rPr lang="de-AT" sz="1600" b="1" dirty="0" err="1">
                <a:latin typeface="Calibri" panose="020F0502020204030204" pitchFamily="34" charset="0"/>
                <a:ea typeface="Comic Sans MS" charset="0"/>
                <a:cs typeface="Calibri" panose="020F0502020204030204" pitchFamily="34" charset="0"/>
              </a:rPr>
              <a:t>topics</a:t>
            </a:r>
            <a:r>
              <a:rPr lang="de-AT" sz="1600" b="1" dirty="0">
                <a:latin typeface="Calibri" panose="020F0502020204030204" pitchFamily="34" charset="0"/>
                <a:ea typeface="Comic Sans MS" charset="0"/>
                <a:cs typeface="Calibri" panose="020F0502020204030204" pitchFamily="34" charset="0"/>
              </a:rPr>
              <a:t> in plant </a:t>
            </a:r>
            <a:r>
              <a:rPr lang="de-AT" sz="1600" b="1" dirty="0" err="1">
                <a:latin typeface="Calibri" panose="020F0502020204030204" pitchFamily="34" charset="0"/>
                <a:ea typeface="Comic Sans MS" charset="0"/>
                <a:cs typeface="Calibri" panose="020F0502020204030204" pitchFamily="34" charset="0"/>
              </a:rPr>
              <a:t>science</a:t>
            </a:r>
            <a:r>
              <a:rPr lang="de-AT" sz="1600" b="1" dirty="0">
                <a:latin typeface="Calibri" panose="020F0502020204030204" pitchFamily="34" charset="0"/>
                <a:ea typeface="Comic Sans MS" charset="0"/>
                <a:cs typeface="Calibri" panose="020F0502020204030204" pitchFamily="34" charset="0"/>
              </a:rPr>
              <a:t> (</a:t>
            </a:r>
            <a:r>
              <a:rPr lang="de-AT" sz="1600" b="1" dirty="0" err="1">
                <a:latin typeface="Calibri" panose="020F0502020204030204" pitchFamily="34" charset="0"/>
                <a:ea typeface="Comic Sans MS" charset="0"/>
                <a:cs typeface="Calibri" panose="020F0502020204030204" pitchFamily="34" charset="0"/>
              </a:rPr>
              <a:t>Botanical</a:t>
            </a:r>
            <a:r>
              <a:rPr lang="de-AT" sz="1600" b="1" dirty="0">
                <a:latin typeface="Calibri" panose="020F0502020204030204" pitchFamily="34" charset="0"/>
                <a:ea typeface="Comic Sans MS" charset="0"/>
                <a:cs typeface="Calibri" panose="020F0502020204030204" pitchFamily="34" charset="0"/>
              </a:rPr>
              <a:t> Seminar: </a:t>
            </a:r>
            <a:r>
              <a:rPr lang="de-AT" sz="1600" b="1" dirty="0">
                <a:solidFill>
                  <a:srgbClr val="0070C0"/>
                </a:solidFill>
                <a:latin typeface="Calibri" panose="020F0502020204030204" pitchFamily="34" charset="0"/>
                <a:ea typeface="Comic Sans MS" charset="0"/>
                <a:cs typeface="Calibri" panose="020F0502020204030204" pitchFamily="34" charset="0"/>
              </a:rPr>
              <a:t>1,5 ECTS</a:t>
            </a:r>
            <a:r>
              <a:rPr lang="de-AT" sz="1600" b="1" dirty="0">
                <a:latin typeface="Calibri" panose="020F0502020204030204" pitchFamily="34" charset="0"/>
                <a:ea typeface="Comic Sans MS" charset="0"/>
                <a:cs typeface="Calibri" panose="020F0502020204030204" pitchFamily="34" charset="0"/>
              </a:rPr>
              <a:t>; </a:t>
            </a:r>
            <a:r>
              <a:rPr lang="de-AT" sz="1600" b="1" dirty="0" err="1">
                <a:latin typeface="Calibri" panose="020F0502020204030204" pitchFamily="34" charset="0"/>
                <a:ea typeface="Comic Sans MS" charset="0"/>
                <a:cs typeface="Calibri" panose="020F0502020204030204" pitchFamily="34" charset="0"/>
              </a:rPr>
              <a:t>Botanical</a:t>
            </a:r>
            <a:r>
              <a:rPr lang="de-AT" sz="1600" b="1" dirty="0">
                <a:latin typeface="Calibri" panose="020F0502020204030204" pitchFamily="34" charset="0"/>
                <a:ea typeface="Comic Sans MS" charset="0"/>
                <a:cs typeface="Calibri" panose="020F0502020204030204" pitchFamily="34" charset="0"/>
              </a:rPr>
              <a:t> Colloquium: </a:t>
            </a:r>
            <a:r>
              <a:rPr lang="de-AT" sz="1600" b="1" dirty="0">
                <a:solidFill>
                  <a:srgbClr val="0070C0"/>
                </a:solidFill>
                <a:latin typeface="Calibri" panose="020F0502020204030204" pitchFamily="34" charset="0"/>
                <a:ea typeface="Comic Sans MS" charset="0"/>
                <a:cs typeface="Calibri" panose="020F0502020204030204" pitchFamily="34" charset="0"/>
              </a:rPr>
              <a:t>1 ECTS</a:t>
            </a:r>
            <a:r>
              <a:rPr lang="de-AT" sz="1600" b="1" dirty="0">
                <a:latin typeface="Calibri" panose="020F0502020204030204" pitchFamily="34" charset="0"/>
                <a:ea typeface="Comic Sans MS" charset="0"/>
                <a:cs typeface="Calibri" panose="020F0502020204030204" pitchFamily="34" charset="0"/>
              </a:rPr>
              <a:t>)</a:t>
            </a:r>
          </a:p>
          <a:p>
            <a:pPr marL="447675"/>
            <a:r>
              <a:rPr lang="en-GB" sz="1600" dirty="0" smtClean="0">
                <a:latin typeface="Calibri" panose="020F0502020204030204" pitchFamily="34" charset="0"/>
                <a:ea typeface="Comic Sans MS" charset="0"/>
                <a:cs typeface="Calibri" panose="020F0502020204030204" pitchFamily="34" charset="0"/>
              </a:rPr>
              <a:t>	presentation </a:t>
            </a:r>
            <a:r>
              <a:rPr lang="en-GB" sz="1600" dirty="0">
                <a:latin typeface="Calibri" panose="020F0502020204030204" pitchFamily="34" charset="0"/>
                <a:ea typeface="Comic Sans MS" charset="0"/>
                <a:cs typeface="Calibri" panose="020F0502020204030204" pitchFamily="34" charset="0"/>
              </a:rPr>
              <a:t>of own research results; structuring and design of publications</a:t>
            </a:r>
          </a:p>
          <a:p>
            <a:pPr marL="447675"/>
            <a:endParaRPr lang="de-AT" sz="1600" dirty="0">
              <a:latin typeface="Calibri" panose="020F0502020204030204" pitchFamily="34" charset="0"/>
              <a:ea typeface="Comic Sans MS" charset="0"/>
              <a:cs typeface="Calibri" panose="020F0502020204030204" pitchFamily="34" charset="0"/>
            </a:endParaRPr>
          </a:p>
        </p:txBody>
      </p:sp>
      <p:grpSp>
        <p:nvGrpSpPr>
          <p:cNvPr id="8" name="Gruppierung 7"/>
          <p:cNvGrpSpPr/>
          <p:nvPr/>
        </p:nvGrpSpPr>
        <p:grpSpPr>
          <a:xfrm>
            <a:off x="-5068" y="713232"/>
            <a:ext cx="9144000" cy="788924"/>
            <a:chOff x="-5068" y="713232"/>
            <a:chExt cx="9144000" cy="788924"/>
          </a:xfrm>
        </p:grpSpPr>
        <p:pic>
          <p:nvPicPr>
            <p:cNvPr id="9" name="Bild 4" descr="PP Vorlage Biologie2.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0" name="Bild 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12"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
        <p:nvSpPr>
          <p:cNvPr id="2" name="Rectangle 1"/>
          <p:cNvSpPr/>
          <p:nvPr/>
        </p:nvSpPr>
        <p:spPr>
          <a:xfrm>
            <a:off x="399093" y="1759458"/>
            <a:ext cx="4278607" cy="369332"/>
          </a:xfrm>
          <a:prstGeom prst="rect">
            <a:avLst/>
          </a:prstGeom>
        </p:spPr>
        <p:txBody>
          <a:bodyPr wrap="none">
            <a:spAutoFit/>
          </a:bodyPr>
          <a:lstStyle/>
          <a:p>
            <a:pPr>
              <a:defRPr/>
            </a:pPr>
            <a:r>
              <a:rPr lang="de-DE" b="1" dirty="0" smtClean="0">
                <a:latin typeface="Calibri" panose="020F0502020204030204" pitchFamily="34" charset="0"/>
                <a:ea typeface="Comic Sans MS" charset="0"/>
                <a:cs typeface="Calibri" panose="020F0502020204030204" pitchFamily="34" charset="0"/>
              </a:rPr>
              <a:t>2) </a:t>
            </a:r>
            <a:r>
              <a:rPr lang="de-DE" b="1" dirty="0" err="1" smtClean="0">
                <a:solidFill>
                  <a:srgbClr val="009051"/>
                </a:solidFill>
                <a:latin typeface="Calibri" panose="020F0502020204030204" pitchFamily="34" charset="0"/>
                <a:ea typeface="Comic Sans MS" charset="0"/>
                <a:cs typeface="Calibri" panose="020F0502020204030204" pitchFamily="34" charset="0"/>
              </a:rPr>
              <a:t>MSc</a:t>
            </a:r>
            <a:r>
              <a:rPr lang="de-DE" b="1" dirty="0" smtClean="0">
                <a:solidFill>
                  <a:srgbClr val="009051"/>
                </a:solidFill>
                <a:latin typeface="Calibri" panose="020F0502020204030204" pitchFamily="34" charset="0"/>
                <a:ea typeface="Comic Sans MS" charset="0"/>
                <a:cs typeface="Calibri" panose="020F0502020204030204" pitchFamily="34" charset="0"/>
              </a:rPr>
              <a:t> </a:t>
            </a:r>
            <a:r>
              <a:rPr lang="de-DE" b="1" dirty="0" err="1" smtClean="0">
                <a:solidFill>
                  <a:srgbClr val="009051"/>
                </a:solidFill>
                <a:latin typeface="Calibri" panose="020F0502020204030204" pitchFamily="34" charset="0"/>
                <a:ea typeface="Comic Sans MS" charset="0"/>
                <a:cs typeface="Calibri" panose="020F0502020204030204" pitchFamily="34" charset="0"/>
              </a:rPr>
              <a:t>thesis</a:t>
            </a:r>
            <a:r>
              <a:rPr lang="de-DE" b="1" dirty="0" smtClean="0">
                <a:solidFill>
                  <a:srgbClr val="009051"/>
                </a:solidFill>
                <a:latin typeface="Calibri" panose="020F0502020204030204" pitchFamily="34" charset="0"/>
                <a:ea typeface="Comic Sans MS" charset="0"/>
                <a:cs typeface="Calibri" panose="020F0502020204030204" pitchFamily="34" charset="0"/>
              </a:rPr>
              <a:t> &amp; </a:t>
            </a:r>
            <a:r>
              <a:rPr lang="de-DE" b="1" dirty="0" err="1" smtClean="0">
                <a:solidFill>
                  <a:srgbClr val="009051"/>
                </a:solidFill>
                <a:latin typeface="Calibri" panose="020F0502020204030204" pitchFamily="34" charset="0"/>
                <a:ea typeface="Comic Sans MS" charset="0"/>
                <a:cs typeface="Calibri" panose="020F0502020204030204" pitchFamily="34" charset="0"/>
              </a:rPr>
              <a:t>other</a:t>
            </a:r>
            <a:r>
              <a:rPr lang="de-DE" b="1" dirty="0" smtClean="0">
                <a:solidFill>
                  <a:srgbClr val="009051"/>
                </a:solidFill>
                <a:latin typeface="Calibri" panose="020F0502020204030204" pitchFamily="34" charset="0"/>
                <a:ea typeface="Comic Sans MS" charset="0"/>
                <a:cs typeface="Calibri" panose="020F0502020204030204" pitchFamily="34" charset="0"/>
              </a:rPr>
              <a:t> </a:t>
            </a:r>
            <a:r>
              <a:rPr lang="de-DE" b="1" dirty="0" err="1" smtClean="0">
                <a:solidFill>
                  <a:srgbClr val="009051"/>
                </a:solidFill>
                <a:latin typeface="Calibri" panose="020F0502020204030204" pitchFamily="34" charset="0"/>
                <a:ea typeface="Comic Sans MS" charset="0"/>
                <a:cs typeface="Calibri" panose="020F0502020204030204" pitchFamily="34" charset="0"/>
              </a:rPr>
              <a:t>compulsory</a:t>
            </a:r>
            <a:r>
              <a:rPr lang="de-DE" b="1" dirty="0" smtClean="0">
                <a:solidFill>
                  <a:srgbClr val="009051"/>
                </a:solidFill>
                <a:latin typeface="Calibri" panose="020F0502020204030204" pitchFamily="34" charset="0"/>
                <a:ea typeface="Comic Sans MS" charset="0"/>
                <a:cs typeface="Calibri" panose="020F0502020204030204" pitchFamily="34" charset="0"/>
              </a:rPr>
              <a:t> </a:t>
            </a:r>
            <a:r>
              <a:rPr lang="de-DE" b="1" dirty="0" err="1" smtClean="0">
                <a:solidFill>
                  <a:srgbClr val="009051"/>
                </a:solidFill>
                <a:latin typeface="Calibri" panose="020F0502020204030204" pitchFamily="34" charset="0"/>
                <a:ea typeface="Comic Sans MS" charset="0"/>
                <a:cs typeface="Calibri" panose="020F0502020204030204" pitchFamily="34" charset="0"/>
              </a:rPr>
              <a:t>modules</a:t>
            </a:r>
            <a:endParaRPr lang="de-DE" b="1" dirty="0">
              <a:solidFill>
                <a:srgbClr val="009051"/>
              </a:solidFill>
              <a:latin typeface="Calibri" panose="020F0502020204030204" pitchFamily="34" charset="0"/>
              <a:ea typeface="Comic Sans MS" charset="0"/>
              <a:cs typeface="Calibri" panose="020F0502020204030204" pitchFamily="34" charset="0"/>
            </a:endParaRPr>
          </a:p>
        </p:txBody>
      </p:sp>
      <p:pic>
        <p:nvPicPr>
          <p:cNvPr id="11" name="Grafik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4850" y="5749741"/>
            <a:ext cx="3589781" cy="1019824"/>
          </a:xfrm>
          <a:prstGeom prst="rect">
            <a:avLst/>
          </a:prstGeom>
        </p:spPr>
      </p:pic>
      <p:sp>
        <p:nvSpPr>
          <p:cNvPr id="13" name="Textfeld 2"/>
          <p:cNvSpPr txBox="1"/>
          <p:nvPr/>
        </p:nvSpPr>
        <p:spPr>
          <a:xfrm>
            <a:off x="22614" y="5306157"/>
            <a:ext cx="3685418" cy="461665"/>
          </a:xfrm>
          <a:prstGeom prst="rect">
            <a:avLst/>
          </a:prstGeom>
          <a:noFill/>
        </p:spPr>
        <p:txBody>
          <a:bodyPr wrap="square" rtlCol="0">
            <a:spAutoFit/>
          </a:bodyPr>
          <a:lstStyle/>
          <a:p>
            <a:pPr algn="ctr"/>
            <a:r>
              <a:rPr lang="de-AT" sz="1200" b="1" dirty="0"/>
              <a:t>Beste pflanzwissenschaftliche Master-Arbeit</a:t>
            </a:r>
          </a:p>
          <a:p>
            <a:pPr algn="ctr"/>
            <a:r>
              <a:rPr lang="de-AT" sz="1200" b="1" dirty="0"/>
              <a:t> Uni Innsbruck 2021</a:t>
            </a:r>
          </a:p>
        </p:txBody>
      </p:sp>
      <p:pic>
        <p:nvPicPr>
          <p:cNvPr id="14"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0269" y="4594088"/>
            <a:ext cx="2867674" cy="2175477"/>
          </a:xfrm>
          <a:prstGeom prst="rect">
            <a:avLst/>
          </a:prstGeom>
        </p:spPr>
      </p:pic>
      <p:pic>
        <p:nvPicPr>
          <p:cNvPr id="15" name="Grafik 5" descr="Screenshot from 2024-05-15 16-28-18.png">
            <a:extLst>
              <a:ext uri="{FF2B5EF4-FFF2-40B4-BE49-F238E27FC236}">
                <a16:creationId xmlns:a16="http://schemas.microsoft.com/office/drawing/2014/main" id="{38068A2A-24F5-4674-BA93-C496726499BA}"/>
              </a:ext>
            </a:extLst>
          </p:cNvPr>
          <p:cNvPicPr>
            <a:picLocks noChangeAspect="1"/>
          </p:cNvPicPr>
          <p:nvPr/>
        </p:nvPicPr>
        <p:blipFill>
          <a:blip r:embed="rId6"/>
          <a:stretch>
            <a:fillRect/>
          </a:stretch>
        </p:blipFill>
        <p:spPr>
          <a:xfrm>
            <a:off x="6733581" y="5050005"/>
            <a:ext cx="2395351" cy="1725210"/>
          </a:xfrm>
          <a:prstGeom prst="rect">
            <a:avLst/>
          </a:prstGeom>
        </p:spPr>
      </p:pic>
    </p:spTree>
    <p:extLst>
      <p:ext uri="{BB962C8B-B14F-4D97-AF65-F5344CB8AC3E}">
        <p14:creationId xmlns:p14="http://schemas.microsoft.com/office/powerpoint/2010/main" val="4019839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50825" y="1762887"/>
            <a:ext cx="8532813" cy="4255011"/>
          </a:xfrm>
          <a:prstGeom prst="rect">
            <a:avLst/>
          </a:prstGeom>
        </p:spPr>
        <p:txBody>
          <a:bodyPr anchor="t">
            <a:spAutoFit/>
          </a:bodyPr>
          <a:lstStyle/>
          <a:p>
            <a:pPr>
              <a:defRPr/>
            </a:pPr>
            <a:r>
              <a:rPr lang="de-DE" sz="2000" b="1" dirty="0">
                <a:latin typeface="Calibri" panose="020F0502020204030204" pitchFamily="34" charset="0"/>
                <a:ea typeface="Comic Sans MS" charset="0"/>
                <a:cs typeface="Calibri" panose="020F0502020204030204" pitchFamily="34" charset="0"/>
              </a:rPr>
              <a:t>3) </a:t>
            </a:r>
            <a:r>
              <a:rPr lang="de-DE" sz="2000" b="1" dirty="0">
                <a:solidFill>
                  <a:srgbClr val="009051"/>
                </a:solidFill>
                <a:latin typeface="Calibri" panose="020F0502020204030204" pitchFamily="34" charset="0"/>
                <a:ea typeface="Comic Sans MS" charset="0"/>
                <a:cs typeface="Calibri" panose="020F0502020204030204" pitchFamily="34" charset="0"/>
              </a:rPr>
              <a:t>Karrieremöglichkeiten</a:t>
            </a:r>
          </a:p>
          <a:p>
            <a:pPr>
              <a:defRPr/>
            </a:pPr>
            <a:endParaRPr lang="de-DE" sz="1050" b="1" dirty="0">
              <a:latin typeface="Calibri" panose="020F0502020204030204" pitchFamily="34" charset="0"/>
              <a:ea typeface="Comic Sans MS" charset="0"/>
              <a:cs typeface="Calibri" panose="020F0502020204030204" pitchFamily="34" charset="0"/>
            </a:endParaRPr>
          </a:p>
          <a:p>
            <a:pPr marL="539750" indent="-356870">
              <a:buFont typeface="+mj-lt"/>
              <a:buAutoNum type="arabicPeriod"/>
              <a:defRPr/>
            </a:pPr>
            <a:r>
              <a:rPr lang="en-GB" sz="2000" b="1" dirty="0">
                <a:latin typeface="Calibri" panose="020F0502020204030204" pitchFamily="34" charset="0"/>
                <a:ea typeface="Comic Sans MS" charset="0"/>
                <a:cs typeface="Calibri" panose="020F0502020204030204" pitchFamily="34" charset="0"/>
              </a:rPr>
              <a:t>Research: </a:t>
            </a:r>
            <a:r>
              <a:rPr lang="en-GB" sz="2000" dirty="0">
                <a:latin typeface="Calibri" panose="020F0502020204030204" pitchFamily="34" charset="0"/>
                <a:ea typeface="Comic Sans MS" charset="0"/>
                <a:cs typeface="Calibri" panose="020F0502020204030204" pitchFamily="34" charset="0"/>
              </a:rPr>
              <a:t>university and non-university (museums, EURAC, agricultural research institutes; national park/nature park management; other areas of life sciences, e.g. pharmacy, forestry and agriculture)</a:t>
            </a:r>
          </a:p>
          <a:p>
            <a:pPr marL="539750" indent="-356870">
              <a:buFont typeface="+mj-lt"/>
              <a:buAutoNum type="arabicPeriod"/>
              <a:defRPr/>
            </a:pPr>
            <a:endParaRPr lang="de-DE" sz="2000" dirty="0">
              <a:latin typeface="Calibri" panose="020F0502020204030204" pitchFamily="34" charset="0"/>
              <a:ea typeface="Comic Sans MS" charset="0"/>
              <a:cs typeface="Calibri" panose="020F0502020204030204" pitchFamily="34" charset="0"/>
            </a:endParaRPr>
          </a:p>
          <a:p>
            <a:pPr marL="539750" indent="-356870">
              <a:buFont typeface="+mj-lt"/>
              <a:buAutoNum type="arabicPeriod"/>
              <a:defRPr/>
            </a:pPr>
            <a:r>
              <a:rPr lang="de-DE" sz="2000" b="1" dirty="0">
                <a:latin typeface="Calibri" panose="020F0502020204030204" pitchFamily="34" charset="0"/>
                <a:ea typeface="Comic Sans MS" charset="0"/>
                <a:cs typeface="Calibri" panose="020F0502020204030204" pitchFamily="34" charset="0"/>
              </a:rPr>
              <a:t>Nature- </a:t>
            </a:r>
            <a:r>
              <a:rPr lang="de-DE" sz="2000" dirty="0">
                <a:latin typeface="Calibri" panose="020F0502020204030204" pitchFamily="34" charset="0"/>
                <a:ea typeface="Comic Sans MS" charset="0"/>
                <a:cs typeface="Calibri" panose="020F0502020204030204" pitchFamily="34" charset="0"/>
              </a:rPr>
              <a:t>und </a:t>
            </a:r>
            <a:r>
              <a:rPr lang="de-DE" sz="2000" b="1" dirty="0">
                <a:latin typeface="Calibri" panose="020F0502020204030204" pitchFamily="34" charset="0"/>
                <a:ea typeface="Comic Sans MS" charset="0"/>
                <a:cs typeface="Calibri" panose="020F0502020204030204" pitchFamily="34" charset="0"/>
              </a:rPr>
              <a:t>Environmental </a:t>
            </a:r>
            <a:r>
              <a:rPr lang="de-DE" sz="2000" b="1" dirty="0" err="1">
                <a:latin typeface="Calibri" panose="020F0502020204030204" pitchFamily="34" charset="0"/>
                <a:ea typeface="Comic Sans MS" charset="0"/>
                <a:cs typeface="Calibri" panose="020F0502020204030204" pitchFamily="34" charset="0"/>
              </a:rPr>
              <a:t>protection</a:t>
            </a:r>
            <a:endParaRPr lang="de-DE" sz="2000" b="1" dirty="0">
              <a:latin typeface="Calibri" panose="020F0502020204030204" pitchFamily="34" charset="0"/>
              <a:ea typeface="Comic Sans MS" charset="0"/>
              <a:cs typeface="Calibri" panose="020F0502020204030204" pitchFamily="34" charset="0"/>
            </a:endParaRPr>
          </a:p>
          <a:p>
            <a:pPr marL="539750" indent="-357188">
              <a:buFont typeface="+mj-lt"/>
              <a:buAutoNum type="arabicPeriod"/>
              <a:defRPr/>
            </a:pPr>
            <a:endParaRPr lang="de-DE" sz="2000" b="1" dirty="0">
              <a:latin typeface="Calibri" panose="020F0502020204030204" pitchFamily="34" charset="0"/>
              <a:ea typeface="Comic Sans MS" charset="0"/>
              <a:cs typeface="Calibri" panose="020F0502020204030204" pitchFamily="34" charset="0"/>
            </a:endParaRPr>
          </a:p>
          <a:p>
            <a:pPr marL="539750" indent="-356870">
              <a:buFont typeface="+mj-lt"/>
              <a:buAutoNum type="arabicPeriod"/>
              <a:defRPr/>
            </a:pPr>
            <a:r>
              <a:rPr lang="de-DE" sz="2000" b="1" dirty="0">
                <a:latin typeface="Calibri" panose="020F0502020204030204" pitchFamily="34" charset="0"/>
                <a:ea typeface="Comic Sans MS" charset="0"/>
                <a:cs typeface="Calibri" panose="020F0502020204030204" pitchFamily="34" charset="0"/>
              </a:rPr>
              <a:t>Technical </a:t>
            </a:r>
            <a:r>
              <a:rPr lang="de-DE" sz="2000" b="1" dirty="0" err="1">
                <a:latin typeface="Calibri" panose="020F0502020204030204" pitchFamily="34" charset="0"/>
                <a:ea typeface="Comic Sans MS" charset="0"/>
                <a:cs typeface="Calibri" panose="020F0502020204030204" pitchFamily="34" charset="0"/>
              </a:rPr>
              <a:t>office</a:t>
            </a:r>
            <a:r>
              <a:rPr lang="de-DE" sz="2000" b="1" dirty="0">
                <a:latin typeface="Calibri" panose="020F0502020204030204" pitchFamily="34" charset="0"/>
                <a:ea typeface="Comic Sans MS" charset="0"/>
                <a:cs typeface="Calibri" panose="020F0502020204030204" pitchFamily="34" charset="0"/>
              </a:rPr>
              <a:t> </a:t>
            </a:r>
            <a:r>
              <a:rPr lang="de-DE" sz="2000" b="1" dirty="0" err="1">
                <a:latin typeface="Calibri" panose="020F0502020204030204" pitchFamily="34" charset="0"/>
                <a:ea typeface="Comic Sans MS" charset="0"/>
                <a:cs typeface="Calibri" panose="020F0502020204030204" pitchFamily="34" charset="0"/>
              </a:rPr>
              <a:t>work</a:t>
            </a:r>
            <a:r>
              <a:rPr lang="de-DE" sz="2000" b="1" dirty="0">
                <a:latin typeface="Calibri" panose="020F0502020204030204" pitchFamily="34" charset="0"/>
                <a:ea typeface="Comic Sans MS" charset="0"/>
                <a:cs typeface="Calibri" panose="020F0502020204030204" pitchFamily="34" charset="0"/>
              </a:rPr>
              <a:t> </a:t>
            </a:r>
            <a:r>
              <a:rPr lang="de-DE" sz="2000" dirty="0">
                <a:latin typeface="Calibri" panose="020F0502020204030204" pitchFamily="34" charset="0"/>
                <a:ea typeface="Comic Sans MS" charset="0"/>
                <a:cs typeface="Calibri" panose="020F0502020204030204" pitchFamily="34" charset="0"/>
              </a:rPr>
              <a:t>und </a:t>
            </a:r>
            <a:r>
              <a:rPr lang="de-DE" sz="2000" b="1" dirty="0" err="1">
                <a:latin typeface="Calibri" panose="020F0502020204030204" pitchFamily="34" charset="0"/>
                <a:ea typeface="Comic Sans MS" charset="0"/>
                <a:cs typeface="Calibri" panose="020F0502020204030204" pitchFamily="34" charset="0"/>
              </a:rPr>
              <a:t>engineering</a:t>
            </a:r>
            <a:r>
              <a:rPr lang="de-DE" sz="2000" b="1" dirty="0">
                <a:latin typeface="Calibri" panose="020F0502020204030204" pitchFamily="34" charset="0"/>
                <a:ea typeface="Comic Sans MS" charset="0"/>
                <a:cs typeface="Calibri" panose="020F0502020204030204" pitchFamily="34" charset="0"/>
              </a:rPr>
              <a:t> </a:t>
            </a:r>
            <a:r>
              <a:rPr lang="de-DE" sz="2000" dirty="0">
                <a:latin typeface="Calibri" panose="020F0502020204030204" pitchFamily="34" charset="0"/>
                <a:ea typeface="Comic Sans MS" charset="0"/>
                <a:cs typeface="Calibri" panose="020F0502020204030204" pitchFamily="34" charset="0"/>
              </a:rPr>
              <a:t>(</a:t>
            </a:r>
            <a:r>
              <a:rPr lang="de-DE" sz="2000" dirty="0" err="1">
                <a:latin typeface="Calibri" panose="020F0502020204030204" pitchFamily="34" charset="0"/>
                <a:ea typeface="Comic Sans MS" charset="0"/>
                <a:cs typeface="Calibri" panose="020F0502020204030204" pitchFamily="34" charset="0"/>
              </a:rPr>
              <a:t>self-employed</a:t>
            </a:r>
            <a:r>
              <a:rPr lang="de-DE" sz="2000" dirty="0">
                <a:latin typeface="Calibri" panose="020F0502020204030204" pitchFamily="34" charset="0"/>
                <a:ea typeface="Comic Sans MS" charset="0"/>
                <a:cs typeface="Calibri" panose="020F0502020204030204" pitchFamily="34" charset="0"/>
              </a:rPr>
              <a:t> / </a:t>
            </a:r>
            <a:r>
              <a:rPr lang="de-DE" sz="2000" dirty="0" err="1">
                <a:latin typeface="Calibri" panose="020F0502020204030204" pitchFamily="34" charset="0"/>
                <a:ea typeface="Comic Sans MS" charset="0"/>
                <a:cs typeface="Calibri" panose="020F0502020204030204" pitchFamily="34" charset="0"/>
              </a:rPr>
              <a:t>company</a:t>
            </a:r>
            <a:r>
              <a:rPr lang="de-DE" sz="2000" dirty="0">
                <a:latin typeface="Calibri" panose="020F0502020204030204" pitchFamily="34" charset="0"/>
                <a:ea typeface="Comic Sans MS" charset="0"/>
                <a:cs typeface="Calibri" panose="020F0502020204030204" pitchFamily="34" charset="0"/>
              </a:rPr>
              <a:t>)</a:t>
            </a:r>
          </a:p>
          <a:p>
            <a:pPr marL="539750" indent="-357188">
              <a:buFont typeface="+mj-lt"/>
              <a:buAutoNum type="arabicPeriod"/>
              <a:defRPr/>
            </a:pPr>
            <a:endParaRPr lang="de-DE" sz="2000" b="1" dirty="0">
              <a:latin typeface="Calibri" panose="020F0502020204030204" pitchFamily="34" charset="0"/>
              <a:ea typeface="Comic Sans MS" charset="0"/>
              <a:cs typeface="Calibri" panose="020F0502020204030204" pitchFamily="34" charset="0"/>
            </a:endParaRPr>
          </a:p>
          <a:p>
            <a:pPr marL="539750" indent="-356870">
              <a:buFont typeface="+mj-lt"/>
              <a:buAutoNum type="arabicPeriod"/>
              <a:defRPr/>
            </a:pPr>
            <a:r>
              <a:rPr lang="de-DE" sz="2000" b="1" dirty="0">
                <a:latin typeface="Calibri" panose="020F0502020204030204" pitchFamily="34" charset="0"/>
                <a:ea typeface="Comic Sans MS" charset="0"/>
                <a:cs typeface="Calibri" panose="020F0502020204030204" pitchFamily="34" charset="0"/>
              </a:rPr>
              <a:t>Other lab </a:t>
            </a:r>
            <a:r>
              <a:rPr lang="de-DE" sz="2000" b="1" dirty="0" err="1">
                <a:latin typeface="Calibri" panose="020F0502020204030204" pitchFamily="34" charset="0"/>
                <a:ea typeface="Comic Sans MS" charset="0"/>
                <a:cs typeface="Calibri" panose="020F0502020204030204" pitchFamily="34" charset="0"/>
              </a:rPr>
              <a:t>opportunities</a:t>
            </a:r>
            <a:r>
              <a:rPr lang="de-DE" sz="2000" b="1" dirty="0">
                <a:latin typeface="Calibri" panose="020F0502020204030204" pitchFamily="34" charset="0"/>
                <a:ea typeface="Comic Sans MS" charset="0"/>
                <a:cs typeface="Calibri" panose="020F0502020204030204" pitchFamily="34" charset="0"/>
              </a:rPr>
              <a:t> </a:t>
            </a:r>
            <a:r>
              <a:rPr lang="de-DE" sz="2000" dirty="0">
                <a:latin typeface="Calibri" panose="020F0502020204030204" pitchFamily="34" charset="0"/>
                <a:ea typeface="Comic Sans MS" charset="0"/>
                <a:cs typeface="Calibri" panose="020F0502020204030204" pitchFamily="34" charset="0"/>
              </a:rPr>
              <a:t>(e.g. </a:t>
            </a:r>
            <a:r>
              <a:rPr lang="en-GB" sz="2000" dirty="0">
                <a:latin typeface="Calibri" panose="020F0502020204030204" pitchFamily="34" charset="0"/>
                <a:ea typeface="Comic Sans MS" charset="0"/>
                <a:cs typeface="Calibri" panose="020F0502020204030204" pitchFamily="34" charset="0"/>
              </a:rPr>
              <a:t>Environmental analysis, limnology, seed industry, molecular biological laboratories</a:t>
            </a:r>
            <a:r>
              <a:rPr lang="de-DE" sz="2000" dirty="0">
                <a:latin typeface="Calibri" panose="020F0502020204030204" pitchFamily="34" charset="0"/>
                <a:ea typeface="Comic Sans MS" charset="0"/>
                <a:cs typeface="Calibri" panose="020F0502020204030204" pitchFamily="34" charset="0"/>
              </a:rPr>
              <a:t>)</a:t>
            </a:r>
          </a:p>
          <a:p>
            <a:pPr marL="539750" indent="-357188">
              <a:buFont typeface="+mj-lt"/>
              <a:buAutoNum type="arabicPeriod"/>
              <a:defRPr/>
            </a:pPr>
            <a:endParaRPr lang="de-DE" sz="2000" b="1" dirty="0">
              <a:latin typeface="Calibri" panose="020F0502020204030204" pitchFamily="34" charset="0"/>
              <a:ea typeface="Comic Sans MS" charset="0"/>
              <a:cs typeface="Calibri" panose="020F0502020204030204" pitchFamily="34" charset="0"/>
            </a:endParaRPr>
          </a:p>
          <a:p>
            <a:pPr marL="539750" indent="-356870">
              <a:buFont typeface="+mj-lt"/>
              <a:buAutoNum type="arabicPeriod"/>
              <a:defRPr/>
            </a:pPr>
            <a:r>
              <a:rPr lang="de-DE" sz="2000" b="1" dirty="0" err="1">
                <a:latin typeface="Calibri" panose="020F0502020204030204" pitchFamily="34" charset="0"/>
                <a:ea typeface="Comic Sans MS" charset="0"/>
                <a:cs typeface="Calibri" panose="020F0502020204030204" pitchFamily="34" charset="0"/>
              </a:rPr>
              <a:t>Transdisciplinary</a:t>
            </a:r>
            <a:r>
              <a:rPr lang="de-DE" sz="2000" dirty="0">
                <a:latin typeface="Calibri" panose="020F0502020204030204" pitchFamily="34" charset="0"/>
                <a:ea typeface="Comic Sans MS" charset="0"/>
                <a:cs typeface="Calibri" panose="020F0502020204030204" pitchFamily="34" charset="0"/>
              </a:rPr>
              <a:t>: adult </a:t>
            </a:r>
            <a:r>
              <a:rPr lang="de-DE" sz="2000" dirty="0" err="1">
                <a:latin typeface="Calibri" panose="020F0502020204030204" pitchFamily="34" charset="0"/>
                <a:ea typeface="Comic Sans MS" charset="0"/>
                <a:cs typeface="Calibri" panose="020F0502020204030204" pitchFamily="34" charset="0"/>
              </a:rPr>
              <a:t>education</a:t>
            </a:r>
            <a:r>
              <a:rPr lang="de-DE" sz="2000" dirty="0">
                <a:latin typeface="Calibri" panose="020F0502020204030204" pitchFamily="34" charset="0"/>
                <a:ea typeface="Comic Sans MS" charset="0"/>
                <a:cs typeface="Calibri" panose="020F0502020204030204" pitchFamily="34" charset="0"/>
              </a:rPr>
              <a:t>; </a:t>
            </a:r>
            <a:r>
              <a:rPr lang="de-DE" sz="2000" dirty="0" err="1">
                <a:latin typeface="Calibri" panose="020F0502020204030204" pitchFamily="34" charset="0"/>
                <a:ea typeface="Comic Sans MS" charset="0"/>
                <a:cs typeface="Calibri" panose="020F0502020204030204" pitchFamily="34" charset="0"/>
              </a:rPr>
              <a:t>science</a:t>
            </a:r>
            <a:r>
              <a:rPr lang="de-DE" sz="2000" dirty="0">
                <a:latin typeface="Calibri" panose="020F0502020204030204" pitchFamily="34" charset="0"/>
                <a:ea typeface="Comic Sans MS" charset="0"/>
                <a:cs typeface="Calibri" panose="020F0502020204030204" pitchFamily="34" charset="0"/>
              </a:rPr>
              <a:t> </a:t>
            </a:r>
            <a:r>
              <a:rPr lang="de-DE" sz="2000" dirty="0" err="1">
                <a:latin typeface="Calibri" panose="020F0502020204030204" pitchFamily="34" charset="0"/>
                <a:ea typeface="Comic Sans MS" charset="0"/>
                <a:cs typeface="Calibri" panose="020F0502020204030204" pitchFamily="34" charset="0"/>
              </a:rPr>
              <a:t>journalism</a:t>
            </a:r>
            <a:endParaRPr lang="de-DE" sz="2000" dirty="0">
              <a:latin typeface="Calibri" panose="020F0502020204030204" pitchFamily="34" charset="0"/>
              <a:ea typeface="Comic Sans MS" charset="0"/>
              <a:cs typeface="Calibri" panose="020F0502020204030204" pitchFamily="34" charset="0"/>
            </a:endParaRPr>
          </a:p>
        </p:txBody>
      </p:sp>
      <p:grpSp>
        <p:nvGrpSpPr>
          <p:cNvPr id="5" name="Gruppierung 4"/>
          <p:cNvGrpSpPr/>
          <p:nvPr/>
        </p:nvGrpSpPr>
        <p:grpSpPr>
          <a:xfrm>
            <a:off x="-5068" y="713232"/>
            <a:ext cx="9144000" cy="788924"/>
            <a:chOff x="-5068" y="713232"/>
            <a:chExt cx="9144000" cy="788924"/>
          </a:xfrm>
        </p:grpSpPr>
        <p:pic>
          <p:nvPicPr>
            <p:cNvPr id="6" name="Bild 4" descr="PP Vorlage Biologie2.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7" name="Bild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9"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50825" y="1557338"/>
            <a:ext cx="8532813" cy="561692"/>
          </a:xfrm>
          <a:prstGeom prst="rect">
            <a:avLst/>
          </a:prstGeom>
        </p:spPr>
        <p:txBody>
          <a:bodyPr anchor="t">
            <a:spAutoFit/>
          </a:bodyPr>
          <a:lstStyle/>
          <a:p>
            <a:pPr>
              <a:defRPr/>
            </a:pPr>
            <a:r>
              <a:rPr lang="de-DE" sz="2000" b="1" dirty="0">
                <a:latin typeface="Calibri" panose="020F0502020204030204" pitchFamily="34" charset="0"/>
                <a:ea typeface="Comic Sans MS" charset="0"/>
                <a:cs typeface="Calibri" panose="020F0502020204030204" pitchFamily="34" charset="0"/>
              </a:rPr>
              <a:t>3) </a:t>
            </a:r>
            <a:r>
              <a:rPr lang="de-DE" sz="2000" b="1" dirty="0">
                <a:solidFill>
                  <a:srgbClr val="009051"/>
                </a:solidFill>
                <a:latin typeface="Calibri" panose="020F0502020204030204" pitchFamily="34" charset="0"/>
                <a:ea typeface="Comic Sans MS" charset="0"/>
                <a:cs typeface="Calibri" panose="020F0502020204030204" pitchFamily="34" charset="0"/>
              </a:rPr>
              <a:t>Career </a:t>
            </a:r>
            <a:r>
              <a:rPr lang="de-DE" sz="2000" b="1" dirty="0" err="1">
                <a:solidFill>
                  <a:srgbClr val="009051"/>
                </a:solidFill>
                <a:latin typeface="Calibri" panose="020F0502020204030204" pitchFamily="34" charset="0"/>
                <a:ea typeface="Comic Sans MS" charset="0"/>
                <a:cs typeface="Calibri" panose="020F0502020204030204" pitchFamily="34" charset="0"/>
              </a:rPr>
              <a:t>opportunities</a:t>
            </a:r>
            <a:r>
              <a:rPr lang="de-DE" sz="2000" b="1" dirty="0">
                <a:solidFill>
                  <a:srgbClr val="009051"/>
                </a:solidFill>
                <a:latin typeface="Calibri" panose="020F0502020204030204" pitchFamily="34" charset="0"/>
                <a:ea typeface="Comic Sans MS" charset="0"/>
                <a:cs typeface="Calibri" panose="020F0502020204030204" pitchFamily="34" charset="0"/>
              </a:rPr>
              <a:t> - </a:t>
            </a:r>
            <a:r>
              <a:rPr lang="de-DE" sz="2000" b="1" dirty="0" err="1">
                <a:solidFill>
                  <a:srgbClr val="009051"/>
                </a:solidFill>
                <a:latin typeface="Calibri" panose="020F0502020204030204" pitchFamily="34" charset="0"/>
                <a:ea typeface="Comic Sans MS" charset="0"/>
                <a:cs typeface="Calibri" panose="020F0502020204030204" pitchFamily="34" charset="0"/>
              </a:rPr>
              <a:t>graduate</a:t>
            </a:r>
            <a:r>
              <a:rPr lang="de-DE" sz="2000" b="1" dirty="0">
                <a:solidFill>
                  <a:srgbClr val="009051"/>
                </a:solidFill>
                <a:latin typeface="Calibri" panose="020F0502020204030204" pitchFamily="34" charset="0"/>
                <a:ea typeface="Comic Sans MS" charset="0"/>
                <a:cs typeface="Calibri" panose="020F0502020204030204" pitchFamily="34" charset="0"/>
              </a:rPr>
              <a:t> </a:t>
            </a:r>
            <a:r>
              <a:rPr lang="de-DE" sz="2000" b="1" dirty="0" err="1">
                <a:solidFill>
                  <a:srgbClr val="009051"/>
                </a:solidFill>
                <a:latin typeface="Calibri" panose="020F0502020204030204" pitchFamily="34" charset="0"/>
                <a:ea typeface="Comic Sans MS" charset="0"/>
                <a:cs typeface="Calibri" panose="020F0502020204030204" pitchFamily="34" charset="0"/>
              </a:rPr>
              <a:t>survey</a:t>
            </a:r>
            <a:endParaRPr lang="de-DE" sz="2000" b="1" dirty="0">
              <a:solidFill>
                <a:srgbClr val="009051"/>
              </a:solidFill>
              <a:latin typeface="Calibri" panose="020F0502020204030204" pitchFamily="34" charset="0"/>
              <a:ea typeface="Comic Sans MS" charset="0"/>
              <a:cs typeface="Calibri" panose="020F0502020204030204" pitchFamily="34" charset="0"/>
            </a:endParaRPr>
          </a:p>
          <a:p>
            <a:pPr>
              <a:defRPr/>
            </a:pPr>
            <a:endParaRPr lang="de-DE" sz="1050" b="1" dirty="0">
              <a:latin typeface="Calibri" panose="020F0502020204030204" pitchFamily="34" charset="0"/>
              <a:ea typeface="Comic Sans MS" charset="0"/>
              <a:cs typeface="Calibri" panose="020F0502020204030204" pitchFamily="34" charset="0"/>
            </a:endParaRPr>
          </a:p>
        </p:txBody>
      </p:sp>
      <p:grpSp>
        <p:nvGrpSpPr>
          <p:cNvPr id="5" name="Gruppierung 4"/>
          <p:cNvGrpSpPr/>
          <p:nvPr/>
        </p:nvGrpSpPr>
        <p:grpSpPr>
          <a:xfrm>
            <a:off x="-5068" y="713232"/>
            <a:ext cx="9144000" cy="788924"/>
            <a:chOff x="-5068" y="713232"/>
            <a:chExt cx="9144000" cy="788924"/>
          </a:xfrm>
        </p:grpSpPr>
        <p:pic>
          <p:nvPicPr>
            <p:cNvPr id="6"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7" name="Bild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2" name="Rechteck 1">
            <a:extLst>
              <a:ext uri="{FF2B5EF4-FFF2-40B4-BE49-F238E27FC236}">
                <a16:creationId xmlns:a16="http://schemas.microsoft.com/office/drawing/2014/main" id="{6AB906F4-AB1D-2F49-A6C0-7EFE7902D52A}"/>
              </a:ext>
            </a:extLst>
          </p:cNvPr>
          <p:cNvSpPr/>
          <p:nvPr/>
        </p:nvSpPr>
        <p:spPr>
          <a:xfrm>
            <a:off x="0" y="6180463"/>
            <a:ext cx="9144000" cy="553998"/>
          </a:xfrm>
          <a:prstGeom prst="rect">
            <a:avLst/>
          </a:prstGeom>
        </p:spPr>
        <p:txBody>
          <a:bodyPr wrap="square">
            <a:spAutoFit/>
          </a:bodyPr>
          <a:lstStyle/>
          <a:p>
            <a:pPr algn="ctr"/>
            <a:r>
              <a:rPr lang="en-GB" b="1" dirty="0">
                <a:latin typeface="Calibri" panose="020F0502020204030204" pitchFamily="34" charset="0"/>
              </a:rPr>
              <a:t>Where do our graduates work now?</a:t>
            </a:r>
          </a:p>
          <a:p>
            <a:pPr algn="ctr"/>
            <a:r>
              <a:rPr lang="de-DE" sz="1100" dirty="0">
                <a:latin typeface="Calibri" panose="020F0502020204030204" pitchFamily="34" charset="0"/>
              </a:rPr>
              <a:t>n=38</a:t>
            </a:r>
            <a:r>
              <a:rPr lang="de-DE" sz="1100" dirty="0">
                <a:solidFill>
                  <a:srgbClr val="FF0000"/>
                </a:solidFill>
                <a:latin typeface="Calibri" panose="020F0502020204030204" pitchFamily="34" charset="0"/>
              </a:rPr>
              <a:t> </a:t>
            </a:r>
            <a:r>
              <a:rPr lang="de-DE" sz="1100" dirty="0" err="1">
                <a:latin typeface="Calibri" panose="020F0502020204030204" pitchFamily="34" charset="0"/>
              </a:rPr>
              <a:t>Students</a:t>
            </a:r>
            <a:r>
              <a:rPr lang="de-DE" sz="1100" dirty="0">
                <a:latin typeface="Calibri" panose="020F0502020204030204" pitchFamily="34" charset="0"/>
              </a:rPr>
              <a:t> (</a:t>
            </a:r>
            <a:r>
              <a:rPr lang="de-DE" sz="1100" dirty="0" err="1">
                <a:latin typeface="Calibri" panose="020F0502020204030204" pitchFamily="34" charset="0"/>
              </a:rPr>
              <a:t>MSc</a:t>
            </a:r>
            <a:r>
              <a:rPr lang="de-DE" sz="1100" dirty="0">
                <a:latin typeface="Calibri" panose="020F0502020204030204" pitchFamily="34" charset="0"/>
              </a:rPr>
              <a:t> Botanik, Lehramt-</a:t>
            </a:r>
            <a:r>
              <a:rPr lang="de-DE" sz="1100" dirty="0" err="1">
                <a:latin typeface="Calibri" panose="020F0502020204030204" pitchFamily="34" charset="0"/>
              </a:rPr>
              <a:t>MSc</a:t>
            </a:r>
            <a:r>
              <a:rPr lang="de-DE" sz="1100" dirty="0">
                <a:latin typeface="Calibri" panose="020F0502020204030204" pitchFamily="34" charset="0"/>
              </a:rPr>
              <a:t> </a:t>
            </a:r>
            <a:r>
              <a:rPr lang="de-DE" sz="1100" dirty="0" err="1">
                <a:latin typeface="Calibri" panose="020F0502020204030204" pitchFamily="34" charset="0"/>
              </a:rPr>
              <a:t>with</a:t>
            </a:r>
            <a:r>
              <a:rPr lang="de-DE" sz="1100" dirty="0">
                <a:latin typeface="Calibri" panose="020F0502020204030204" pitchFamily="34" charset="0"/>
              </a:rPr>
              <a:t> </a:t>
            </a:r>
            <a:r>
              <a:rPr lang="de-DE" sz="1100" dirty="0" err="1">
                <a:latin typeface="Calibri" panose="020F0502020204030204" pitchFamily="34" charset="0"/>
              </a:rPr>
              <a:t>Botany</a:t>
            </a:r>
            <a:r>
              <a:rPr lang="de-DE" sz="1100" dirty="0">
                <a:latin typeface="Calibri" panose="020F0502020204030204" pitchFamily="34" charset="0"/>
              </a:rPr>
              <a:t>, Diplomarbeit at </a:t>
            </a:r>
            <a:r>
              <a:rPr lang="de-DE" sz="1100" dirty="0" err="1">
                <a:latin typeface="Calibri" panose="020F0502020204030204" pitchFamily="34" charset="0"/>
              </a:rPr>
              <a:t>the</a:t>
            </a:r>
            <a:r>
              <a:rPr lang="de-DE" sz="1100" dirty="0">
                <a:latin typeface="Calibri" panose="020F0502020204030204" pitchFamily="34" charset="0"/>
              </a:rPr>
              <a:t> </a:t>
            </a:r>
            <a:r>
              <a:rPr lang="de-DE" sz="1100" dirty="0" err="1">
                <a:latin typeface="Calibri" panose="020F0502020204030204" pitchFamily="34" charset="0"/>
              </a:rPr>
              <a:t>Dept</a:t>
            </a:r>
            <a:r>
              <a:rPr lang="de-DE" sz="1100" dirty="0">
                <a:latin typeface="Calibri" panose="020F0502020204030204" pitchFamily="34" charset="0"/>
              </a:rPr>
              <a:t>. </a:t>
            </a:r>
            <a:r>
              <a:rPr lang="de-DE" sz="1100" dirty="0" err="1">
                <a:latin typeface="Calibri" panose="020F0502020204030204" pitchFamily="34" charset="0"/>
              </a:rPr>
              <a:t>for</a:t>
            </a:r>
            <a:r>
              <a:rPr lang="de-DE" sz="1100" dirty="0">
                <a:latin typeface="Calibri" panose="020F0502020204030204" pitchFamily="34" charset="0"/>
              </a:rPr>
              <a:t> </a:t>
            </a:r>
            <a:r>
              <a:rPr lang="de-DE" sz="1100" dirty="0" err="1">
                <a:latin typeface="Calibri" panose="020F0502020204030204" pitchFamily="34" charset="0"/>
              </a:rPr>
              <a:t>Botany</a:t>
            </a:r>
            <a:r>
              <a:rPr lang="de-DE" sz="1100" dirty="0">
                <a:latin typeface="Calibri" panose="020F0502020204030204" pitchFamily="34" charset="0"/>
              </a:rPr>
              <a:t>)</a:t>
            </a:r>
            <a:endParaRPr lang="de-AT" sz="1100" dirty="0"/>
          </a:p>
        </p:txBody>
      </p:sp>
      <p:pic>
        <p:nvPicPr>
          <p:cNvPr id="9" name="Grafik 8">
            <a:extLst>
              <a:ext uri="{FF2B5EF4-FFF2-40B4-BE49-F238E27FC236}">
                <a16:creationId xmlns:a16="http://schemas.microsoft.com/office/drawing/2014/main" id="{FADD9155-3BFB-8247-9F29-0202262D7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916" y="1951401"/>
            <a:ext cx="2679700" cy="3225800"/>
          </a:xfrm>
          <a:prstGeom prst="rect">
            <a:avLst/>
          </a:prstGeom>
        </p:spPr>
      </p:pic>
      <p:pic>
        <p:nvPicPr>
          <p:cNvPr id="10" name="Grafik 9">
            <a:extLst>
              <a:ext uri="{FF2B5EF4-FFF2-40B4-BE49-F238E27FC236}">
                <a16:creationId xmlns:a16="http://schemas.microsoft.com/office/drawing/2014/main" id="{9AC69570-7E1D-5F44-B991-953BCD6B86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2588" y="1951401"/>
            <a:ext cx="2781300" cy="3175000"/>
          </a:xfrm>
          <a:prstGeom prst="rect">
            <a:avLst/>
          </a:prstGeom>
        </p:spPr>
      </p:pic>
      <p:pic>
        <p:nvPicPr>
          <p:cNvPr id="4" name="Grafik 3">
            <a:extLst>
              <a:ext uri="{FF2B5EF4-FFF2-40B4-BE49-F238E27FC236}">
                <a16:creationId xmlns:a16="http://schemas.microsoft.com/office/drawing/2014/main" id="{495A49CB-CE63-D14C-90E8-B4353A7894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32" y="5234694"/>
            <a:ext cx="9093200" cy="1016000"/>
          </a:xfrm>
          <a:prstGeom prst="rect">
            <a:avLst/>
          </a:prstGeom>
        </p:spPr>
      </p:pic>
      <p:sp>
        <p:nvSpPr>
          <p:cNvPr id="11"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855549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ung 4"/>
          <p:cNvGrpSpPr/>
          <p:nvPr/>
        </p:nvGrpSpPr>
        <p:grpSpPr>
          <a:xfrm>
            <a:off x="-5068" y="713232"/>
            <a:ext cx="9144000" cy="788924"/>
            <a:chOff x="-5068" y="713232"/>
            <a:chExt cx="9144000" cy="788924"/>
          </a:xfrm>
        </p:grpSpPr>
        <p:pic>
          <p:nvPicPr>
            <p:cNvPr id="6" name="Bild 4" descr="PP Vorlage Biologie2.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7" name="Bild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2" name="Rechteck 1">
            <a:extLst>
              <a:ext uri="{FF2B5EF4-FFF2-40B4-BE49-F238E27FC236}">
                <a16:creationId xmlns:a16="http://schemas.microsoft.com/office/drawing/2014/main" id="{6AB906F4-AB1D-2F49-A6C0-7EFE7902D52A}"/>
              </a:ext>
            </a:extLst>
          </p:cNvPr>
          <p:cNvSpPr/>
          <p:nvPr/>
        </p:nvSpPr>
        <p:spPr>
          <a:xfrm>
            <a:off x="0" y="5850854"/>
            <a:ext cx="9144000" cy="553998"/>
          </a:xfrm>
          <a:prstGeom prst="rect">
            <a:avLst/>
          </a:prstGeom>
        </p:spPr>
        <p:txBody>
          <a:bodyPr wrap="square">
            <a:spAutoFit/>
          </a:bodyPr>
          <a:lstStyle/>
          <a:p>
            <a:pPr algn="ctr"/>
            <a:r>
              <a:rPr lang="en-GB" b="1" dirty="0">
                <a:latin typeface="Calibri" panose="020F0502020204030204" pitchFamily="34" charset="0"/>
              </a:rPr>
              <a:t>How long did the job search take?</a:t>
            </a:r>
          </a:p>
          <a:p>
            <a:pPr algn="ctr"/>
            <a:r>
              <a:rPr lang="de-DE" sz="1100" dirty="0">
                <a:latin typeface="Calibri" panose="020F0502020204030204" pitchFamily="34" charset="0"/>
              </a:rPr>
              <a:t>n=38</a:t>
            </a:r>
            <a:r>
              <a:rPr lang="de-DE" sz="1100" dirty="0">
                <a:solidFill>
                  <a:srgbClr val="FF0000"/>
                </a:solidFill>
                <a:latin typeface="Calibri" panose="020F0502020204030204" pitchFamily="34" charset="0"/>
              </a:rPr>
              <a:t> </a:t>
            </a:r>
            <a:r>
              <a:rPr lang="de-DE" sz="1100" dirty="0" err="1">
                <a:latin typeface="Calibri" panose="020F0502020204030204" pitchFamily="34" charset="0"/>
              </a:rPr>
              <a:t>Students</a:t>
            </a:r>
            <a:r>
              <a:rPr lang="de-DE" sz="1100" dirty="0">
                <a:latin typeface="Calibri" panose="020F0502020204030204" pitchFamily="34" charset="0"/>
              </a:rPr>
              <a:t> (</a:t>
            </a:r>
            <a:r>
              <a:rPr lang="de-DE" sz="1100" dirty="0" err="1">
                <a:latin typeface="Calibri" panose="020F0502020204030204" pitchFamily="34" charset="0"/>
              </a:rPr>
              <a:t>MSc</a:t>
            </a:r>
            <a:r>
              <a:rPr lang="de-DE" sz="1100" dirty="0">
                <a:latin typeface="Calibri" panose="020F0502020204030204" pitchFamily="34" charset="0"/>
              </a:rPr>
              <a:t> Botanik, Lehramt-</a:t>
            </a:r>
            <a:r>
              <a:rPr lang="de-DE" sz="1100" dirty="0" err="1">
                <a:latin typeface="Calibri" panose="020F0502020204030204" pitchFamily="34" charset="0"/>
              </a:rPr>
              <a:t>MSc</a:t>
            </a:r>
            <a:r>
              <a:rPr lang="de-DE" sz="1100" dirty="0">
                <a:latin typeface="Calibri" panose="020F0502020204030204" pitchFamily="34" charset="0"/>
              </a:rPr>
              <a:t> </a:t>
            </a:r>
            <a:r>
              <a:rPr lang="de-DE" sz="1100" dirty="0" err="1">
                <a:latin typeface="Calibri" panose="020F0502020204030204" pitchFamily="34" charset="0"/>
              </a:rPr>
              <a:t>with</a:t>
            </a:r>
            <a:r>
              <a:rPr lang="de-DE" sz="1100" dirty="0">
                <a:latin typeface="Calibri" panose="020F0502020204030204" pitchFamily="34" charset="0"/>
              </a:rPr>
              <a:t> </a:t>
            </a:r>
            <a:r>
              <a:rPr lang="de-DE" sz="1100" dirty="0" err="1">
                <a:latin typeface="Calibri" panose="020F0502020204030204" pitchFamily="34" charset="0"/>
              </a:rPr>
              <a:t>Botany</a:t>
            </a:r>
            <a:r>
              <a:rPr lang="de-DE" sz="1100" dirty="0">
                <a:latin typeface="Calibri" panose="020F0502020204030204" pitchFamily="34" charset="0"/>
              </a:rPr>
              <a:t>, Diplomarbeit at </a:t>
            </a:r>
            <a:r>
              <a:rPr lang="de-DE" sz="1100" dirty="0" err="1">
                <a:latin typeface="Calibri" panose="020F0502020204030204" pitchFamily="34" charset="0"/>
              </a:rPr>
              <a:t>the</a:t>
            </a:r>
            <a:r>
              <a:rPr lang="de-DE" sz="1100" dirty="0">
                <a:latin typeface="Calibri" panose="020F0502020204030204" pitchFamily="34" charset="0"/>
              </a:rPr>
              <a:t> </a:t>
            </a:r>
            <a:r>
              <a:rPr lang="de-DE" sz="1100" dirty="0" err="1">
                <a:latin typeface="Calibri" panose="020F0502020204030204" pitchFamily="34" charset="0"/>
              </a:rPr>
              <a:t>Dept</a:t>
            </a:r>
            <a:r>
              <a:rPr lang="de-DE" sz="1100" dirty="0">
                <a:latin typeface="Calibri" panose="020F0502020204030204" pitchFamily="34" charset="0"/>
              </a:rPr>
              <a:t>. </a:t>
            </a:r>
            <a:r>
              <a:rPr lang="de-DE" sz="1100" dirty="0" err="1">
                <a:latin typeface="Calibri" panose="020F0502020204030204" pitchFamily="34" charset="0"/>
              </a:rPr>
              <a:t>for</a:t>
            </a:r>
            <a:r>
              <a:rPr lang="de-DE" sz="1100" dirty="0">
                <a:latin typeface="Calibri" panose="020F0502020204030204" pitchFamily="34" charset="0"/>
              </a:rPr>
              <a:t> </a:t>
            </a:r>
            <a:r>
              <a:rPr lang="de-DE" sz="1100" dirty="0" err="1">
                <a:latin typeface="Calibri" panose="020F0502020204030204" pitchFamily="34" charset="0"/>
              </a:rPr>
              <a:t>Botany</a:t>
            </a:r>
            <a:r>
              <a:rPr lang="de-DE" sz="1100" dirty="0">
                <a:latin typeface="Calibri" panose="020F0502020204030204" pitchFamily="34" charset="0"/>
              </a:rPr>
              <a:t>)</a:t>
            </a:r>
            <a:endParaRPr lang="de-AT" sz="1100" dirty="0"/>
          </a:p>
        </p:txBody>
      </p:sp>
      <p:graphicFrame>
        <p:nvGraphicFramePr>
          <p:cNvPr id="9" name="Diagramm 8"/>
          <p:cNvGraphicFramePr>
            <a:graphicFrameLocks/>
          </p:cNvGraphicFramePr>
          <p:nvPr>
            <p:extLst>
              <p:ext uri="{D42A27DB-BD31-4B8C-83A1-F6EECF244321}">
                <p14:modId xmlns:p14="http://schemas.microsoft.com/office/powerpoint/2010/main" val="2104125657"/>
              </p:ext>
            </p:extLst>
          </p:nvPr>
        </p:nvGraphicFramePr>
        <p:xfrm>
          <a:off x="4645884" y="2576488"/>
          <a:ext cx="3600000" cy="288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Diagramm 9"/>
          <p:cNvGraphicFramePr>
            <a:graphicFrameLocks/>
          </p:cNvGraphicFramePr>
          <p:nvPr>
            <p:extLst>
              <p:ext uri="{D42A27DB-BD31-4B8C-83A1-F6EECF244321}">
                <p14:modId xmlns:p14="http://schemas.microsoft.com/office/powerpoint/2010/main" val="2528308878"/>
              </p:ext>
            </p:extLst>
          </p:nvPr>
        </p:nvGraphicFramePr>
        <p:xfrm>
          <a:off x="898117" y="2576488"/>
          <a:ext cx="3600000" cy="2880000"/>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hteck 2"/>
          <p:cNvSpPr/>
          <p:nvPr/>
        </p:nvSpPr>
        <p:spPr>
          <a:xfrm>
            <a:off x="250825" y="1557338"/>
            <a:ext cx="8532813" cy="561692"/>
          </a:xfrm>
          <a:prstGeom prst="rect">
            <a:avLst/>
          </a:prstGeom>
        </p:spPr>
        <p:txBody>
          <a:bodyPr anchor="t">
            <a:spAutoFit/>
          </a:bodyPr>
          <a:lstStyle/>
          <a:p>
            <a:pPr>
              <a:defRPr/>
            </a:pPr>
            <a:r>
              <a:rPr lang="de-DE" sz="2000" b="1" dirty="0">
                <a:latin typeface="Calibri" panose="020F0502020204030204" pitchFamily="34" charset="0"/>
                <a:ea typeface="Comic Sans MS" charset="0"/>
                <a:cs typeface="Calibri" panose="020F0502020204030204" pitchFamily="34" charset="0"/>
              </a:rPr>
              <a:t>3) </a:t>
            </a:r>
            <a:r>
              <a:rPr lang="de-DE" sz="2000" b="1" dirty="0">
                <a:solidFill>
                  <a:srgbClr val="009051"/>
                </a:solidFill>
                <a:latin typeface="Calibri" panose="020F0502020204030204" pitchFamily="34" charset="0"/>
                <a:ea typeface="Comic Sans MS" charset="0"/>
                <a:cs typeface="Calibri" panose="020F0502020204030204" pitchFamily="34" charset="0"/>
              </a:rPr>
              <a:t>Career </a:t>
            </a:r>
            <a:r>
              <a:rPr lang="de-DE" sz="2000" b="1" dirty="0" err="1">
                <a:solidFill>
                  <a:srgbClr val="009051"/>
                </a:solidFill>
                <a:latin typeface="Calibri" panose="020F0502020204030204" pitchFamily="34" charset="0"/>
                <a:ea typeface="Comic Sans MS" charset="0"/>
                <a:cs typeface="Calibri" panose="020F0502020204030204" pitchFamily="34" charset="0"/>
              </a:rPr>
              <a:t>opportunities</a:t>
            </a:r>
            <a:r>
              <a:rPr lang="de-DE" sz="2000" b="1" dirty="0">
                <a:solidFill>
                  <a:srgbClr val="009051"/>
                </a:solidFill>
                <a:latin typeface="Calibri" panose="020F0502020204030204" pitchFamily="34" charset="0"/>
                <a:ea typeface="Comic Sans MS" charset="0"/>
                <a:cs typeface="Calibri" panose="020F0502020204030204" pitchFamily="34" charset="0"/>
              </a:rPr>
              <a:t> - </a:t>
            </a:r>
            <a:r>
              <a:rPr lang="de-DE" sz="2000" b="1" dirty="0" err="1">
                <a:solidFill>
                  <a:srgbClr val="009051"/>
                </a:solidFill>
                <a:latin typeface="Calibri" panose="020F0502020204030204" pitchFamily="34" charset="0"/>
                <a:ea typeface="Comic Sans MS" charset="0"/>
                <a:cs typeface="Calibri" panose="020F0502020204030204" pitchFamily="34" charset="0"/>
              </a:rPr>
              <a:t>graduate</a:t>
            </a:r>
            <a:r>
              <a:rPr lang="de-DE" sz="2000" b="1" dirty="0">
                <a:solidFill>
                  <a:srgbClr val="009051"/>
                </a:solidFill>
                <a:latin typeface="Calibri" panose="020F0502020204030204" pitchFamily="34" charset="0"/>
                <a:ea typeface="Comic Sans MS" charset="0"/>
                <a:cs typeface="Calibri" panose="020F0502020204030204" pitchFamily="34" charset="0"/>
              </a:rPr>
              <a:t> </a:t>
            </a:r>
            <a:r>
              <a:rPr lang="de-DE" sz="2000" b="1" dirty="0" err="1">
                <a:solidFill>
                  <a:srgbClr val="009051"/>
                </a:solidFill>
                <a:latin typeface="Calibri" panose="020F0502020204030204" pitchFamily="34" charset="0"/>
                <a:ea typeface="Comic Sans MS" charset="0"/>
                <a:cs typeface="Calibri" panose="020F0502020204030204" pitchFamily="34" charset="0"/>
              </a:rPr>
              <a:t>survey</a:t>
            </a:r>
            <a:endParaRPr lang="de-DE" sz="2000" b="1" dirty="0">
              <a:solidFill>
                <a:srgbClr val="009051"/>
              </a:solidFill>
              <a:latin typeface="Calibri" panose="020F0502020204030204" pitchFamily="34" charset="0"/>
              <a:ea typeface="Comic Sans MS" charset="0"/>
              <a:cs typeface="Calibri" panose="020F0502020204030204" pitchFamily="34" charset="0"/>
            </a:endParaRPr>
          </a:p>
          <a:p>
            <a:pPr>
              <a:defRPr/>
            </a:pPr>
            <a:endParaRPr lang="de-DE" sz="1050" b="1" dirty="0">
              <a:latin typeface="Calibri" panose="020F0502020204030204" pitchFamily="34" charset="0"/>
              <a:ea typeface="Comic Sans MS" charset="0"/>
              <a:cs typeface="Calibri" panose="020F0502020204030204" pitchFamily="34" charset="0"/>
            </a:endParaRPr>
          </a:p>
        </p:txBody>
      </p:sp>
      <p:sp>
        <p:nvSpPr>
          <p:cNvPr id="12"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4202929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ChangeArrowheads="1"/>
          </p:cNvSpPr>
          <p:nvPr/>
        </p:nvSpPr>
        <p:spPr bwMode="auto">
          <a:xfrm>
            <a:off x="712156" y="1674813"/>
            <a:ext cx="75005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marL="447675" algn="ctr"/>
            <a:r>
              <a:rPr lang="de-AT" sz="3200" b="1" dirty="0">
                <a:latin typeface="Calibri" panose="020F0502020204030204" pitchFamily="34" charset="0"/>
                <a:ea typeface="Comic Sans MS" charset="0"/>
                <a:cs typeface="Calibri" panose="020F0502020204030204" pitchFamily="34" charset="0"/>
              </a:rPr>
              <a:t>Optional </a:t>
            </a:r>
            <a:r>
              <a:rPr lang="de-AT" sz="3200" b="1" dirty="0" err="1">
                <a:latin typeface="Calibri" panose="020F0502020204030204" pitchFamily="34" charset="0"/>
                <a:ea typeface="Comic Sans MS" charset="0"/>
                <a:cs typeface="Calibri" panose="020F0502020204030204" pitchFamily="34" charset="0"/>
              </a:rPr>
              <a:t>modules</a:t>
            </a:r>
            <a:endParaRPr lang="de-AT" sz="3200" b="1" dirty="0">
              <a:latin typeface="Calibri" panose="020F0502020204030204" pitchFamily="34" charset="0"/>
              <a:ea typeface="Comic Sans MS" charset="0"/>
              <a:cs typeface="Calibri" panose="020F0502020204030204" pitchFamily="34" charset="0"/>
            </a:endParaRPr>
          </a:p>
          <a:p>
            <a:pPr marL="447675" algn="ctr"/>
            <a:endParaRPr lang="de-AT" sz="1600" b="1" dirty="0">
              <a:latin typeface="Calibri" panose="020F0502020204030204" pitchFamily="34" charset="0"/>
              <a:ea typeface="Comic Sans MS" charset="0"/>
              <a:cs typeface="Calibri" panose="020F0502020204030204" pitchFamily="34" charset="0"/>
            </a:endParaRPr>
          </a:p>
          <a:p>
            <a:pPr marL="447675" algn="ctr"/>
            <a:r>
              <a:rPr lang="en-GB" sz="2000" dirty="0">
                <a:latin typeface="Calibri" panose="020F0502020204030204" pitchFamily="34" charset="0"/>
                <a:ea typeface="Comic Sans MS" charset="0"/>
                <a:cs typeface="Calibri" panose="020F0502020204030204" pitchFamily="34" charset="0"/>
              </a:rPr>
              <a:t>Various optional modules make up </a:t>
            </a:r>
            <a:r>
              <a:rPr lang="de-AT" sz="2000" b="1" dirty="0">
                <a:solidFill>
                  <a:srgbClr val="0070C0"/>
                </a:solidFill>
                <a:latin typeface="Calibri" panose="020F0502020204030204" pitchFamily="34" charset="0"/>
                <a:ea typeface="Comic Sans MS" charset="0"/>
                <a:cs typeface="Calibri" panose="020F0502020204030204" pitchFamily="34" charset="0"/>
              </a:rPr>
              <a:t>100 ECTS</a:t>
            </a:r>
            <a:endParaRPr lang="de-AT" sz="2000" dirty="0">
              <a:latin typeface="Calibri" panose="020F0502020204030204" pitchFamily="34" charset="0"/>
              <a:ea typeface="Comic Sans MS" charset="0"/>
              <a:cs typeface="Calibri" panose="020F0502020204030204" pitchFamily="34" charset="0"/>
            </a:endParaRPr>
          </a:p>
          <a:p>
            <a:pPr marL="447675" algn="ctr"/>
            <a:endParaRPr lang="de-AT" sz="2000" dirty="0">
              <a:latin typeface="Calibri" panose="020F0502020204030204" pitchFamily="34" charset="0"/>
              <a:ea typeface="Comic Sans MS" charset="0"/>
              <a:cs typeface="Calibri" panose="020F0502020204030204" pitchFamily="34" charset="0"/>
            </a:endParaRPr>
          </a:p>
        </p:txBody>
      </p:sp>
      <p:grpSp>
        <p:nvGrpSpPr>
          <p:cNvPr id="7" name="Gruppierung 6"/>
          <p:cNvGrpSpPr/>
          <p:nvPr/>
        </p:nvGrpSpPr>
        <p:grpSpPr>
          <a:xfrm>
            <a:off x="-5068" y="713232"/>
            <a:ext cx="9144000" cy="788924"/>
            <a:chOff x="-5068" y="713232"/>
            <a:chExt cx="9144000" cy="788924"/>
          </a:xfrm>
        </p:grpSpPr>
        <p:pic>
          <p:nvPicPr>
            <p:cNvPr id="8"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9" name="Bild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pic>
        <p:nvPicPr>
          <p:cNvPr id="12"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786" y="3601797"/>
            <a:ext cx="2512804" cy="1884603"/>
          </a:xfrm>
          <a:prstGeom prst="rect">
            <a:avLst/>
          </a:prstGeom>
        </p:spPr>
      </p:pic>
      <p:pic>
        <p:nvPicPr>
          <p:cNvPr id="13" name="Picture 26" descr="Hyaenanche globosa RNA IK"/>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386090" y="4143373"/>
            <a:ext cx="2400102" cy="225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801354" y="3225651"/>
            <a:ext cx="2425709" cy="176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874617" y="5147401"/>
            <a:ext cx="1999135" cy="1621625"/>
          </a:xfrm>
          <a:prstGeom prst="rect">
            <a:avLst/>
          </a:prstGeom>
        </p:spPr>
      </p:pic>
      <p:sp>
        <p:nvSpPr>
          <p:cNvPr id="11"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1794053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5068" y="6328060"/>
            <a:ext cx="9143999" cy="338554"/>
          </a:xfrm>
          <a:prstGeom prst="rect">
            <a:avLst/>
          </a:prstGeom>
        </p:spPr>
        <p:txBody>
          <a:bodyPr wrap="square">
            <a:spAutoFit/>
          </a:bodyPr>
          <a:lstStyle/>
          <a:p>
            <a:pPr marL="182562" algn="ctr">
              <a:defRPr/>
            </a:pPr>
            <a:r>
              <a:rPr lang="en-GB" sz="1600" b="1" dirty="0">
                <a:latin typeface="Calibri" panose="020F0502020204030204" pitchFamily="34" charset="0"/>
                <a:ea typeface="Comic Sans MS" charset="0"/>
                <a:cs typeface="Calibri" panose="020F0502020204030204" pitchFamily="34" charset="0"/>
              </a:rPr>
              <a:t>Research: universities, museums, pharmacy, forestry and agriculture</a:t>
            </a:r>
            <a:endParaRPr lang="de-DE" sz="1600" b="1" dirty="0">
              <a:latin typeface="Calibri" panose="020F0502020204030204" pitchFamily="34" charset="0"/>
              <a:ea typeface="Comic Sans MS" charset="0"/>
              <a:cs typeface="Calibri" panose="020F0502020204030204" pitchFamily="34" charset="0"/>
            </a:endParaRPr>
          </a:p>
        </p:txBody>
      </p:sp>
      <p:sp>
        <p:nvSpPr>
          <p:cNvPr id="2" name="Rechteck 1"/>
          <p:cNvSpPr/>
          <p:nvPr/>
        </p:nvSpPr>
        <p:spPr>
          <a:xfrm>
            <a:off x="344042" y="5685669"/>
            <a:ext cx="5367479" cy="523220"/>
          </a:xfrm>
          <a:prstGeom prst="rect">
            <a:avLst/>
          </a:prstGeom>
        </p:spPr>
        <p:txBody>
          <a:bodyPr wrap="square">
            <a:spAutoFit/>
          </a:bodyPr>
          <a:lstStyle/>
          <a:p>
            <a:pPr algn="ctr"/>
            <a:r>
              <a:rPr lang="en-GB" sz="1400" b="1" dirty="0">
                <a:latin typeface="Calibri" panose="020F0502020204030204" pitchFamily="34" charset="0"/>
                <a:ea typeface="Comic Sans MS" charset="0"/>
                <a:cs typeface="Calibri" panose="020F0502020204030204" pitchFamily="34" charset="0"/>
              </a:rPr>
              <a:t>Adriano </a:t>
            </a:r>
            <a:r>
              <a:rPr lang="en-GB" sz="1400" b="1" dirty="0" err="1">
                <a:latin typeface="Calibri" panose="020F0502020204030204" pitchFamily="34" charset="0"/>
                <a:ea typeface="Comic Sans MS" charset="0"/>
                <a:cs typeface="Calibri" panose="020F0502020204030204" pitchFamily="34" charset="0"/>
              </a:rPr>
              <a:t>Losso</a:t>
            </a:r>
            <a:endParaRPr lang="en-GB" sz="1400" b="1" dirty="0">
              <a:latin typeface="Calibri" panose="020F0502020204030204" pitchFamily="34" charset="0"/>
              <a:ea typeface="Comic Sans MS" charset="0"/>
              <a:cs typeface="Calibri" panose="020F0502020204030204" pitchFamily="34" charset="0"/>
            </a:endParaRPr>
          </a:p>
          <a:p>
            <a:pPr algn="ctr"/>
            <a:r>
              <a:rPr lang="en-GB" sz="1400" dirty="0">
                <a:latin typeface="Calibri" panose="020F0502020204030204" pitchFamily="34" charset="0"/>
                <a:ea typeface="Comic Sans MS" charset="0"/>
                <a:cs typeface="Calibri" panose="020F0502020204030204" pitchFamily="34" charset="0"/>
              </a:rPr>
              <a:t>Research Fellow at Western Sydney University</a:t>
            </a:r>
          </a:p>
        </p:txBody>
      </p:sp>
      <p:grpSp>
        <p:nvGrpSpPr>
          <p:cNvPr id="6" name="Gruppierung 4">
            <a:extLst>
              <a:ext uri="{FF2B5EF4-FFF2-40B4-BE49-F238E27FC236}">
                <a16:creationId xmlns:a16="http://schemas.microsoft.com/office/drawing/2014/main" id="{6E627D25-2B72-6247-B0D5-57517DE137F2}"/>
              </a:ext>
            </a:extLst>
          </p:cNvPr>
          <p:cNvGrpSpPr/>
          <p:nvPr/>
        </p:nvGrpSpPr>
        <p:grpSpPr>
          <a:xfrm>
            <a:off x="-5068" y="713232"/>
            <a:ext cx="9144000" cy="788924"/>
            <a:chOff x="-5068" y="713232"/>
            <a:chExt cx="9144000" cy="788924"/>
          </a:xfrm>
        </p:grpSpPr>
        <p:pic>
          <p:nvPicPr>
            <p:cNvPr id="7" name="Bild 4" descr="PP Vorlage Biologie2.jpg">
              <a:extLst>
                <a:ext uri="{FF2B5EF4-FFF2-40B4-BE49-F238E27FC236}">
                  <a16:creationId xmlns:a16="http://schemas.microsoft.com/office/drawing/2014/main" id="{C05D2D7D-0754-214B-8974-A664CD2E966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8" name="Bild 6">
              <a:extLst>
                <a:ext uri="{FF2B5EF4-FFF2-40B4-BE49-F238E27FC236}">
                  <a16:creationId xmlns:a16="http://schemas.microsoft.com/office/drawing/2014/main" id="{005DFD4A-19CD-2C4D-93B9-44EB27DFFDD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pic>
        <p:nvPicPr>
          <p:cNvPr id="14" name="Picture 2" descr="E:\Fotos\2013\HPFM and Adriano\DSCN1673.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39774" y="2084689"/>
            <a:ext cx="4766310" cy="3575137"/>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 5"/>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760018" y="2085879"/>
            <a:ext cx="2434373" cy="3549698"/>
          </a:xfrm>
          <a:prstGeom prst="rect">
            <a:avLst/>
          </a:prstGeom>
        </p:spPr>
      </p:pic>
      <p:sp>
        <p:nvSpPr>
          <p:cNvPr id="15" name="Rechteck 14"/>
          <p:cNvSpPr/>
          <p:nvPr/>
        </p:nvSpPr>
        <p:spPr>
          <a:xfrm>
            <a:off x="4629630" y="5683740"/>
            <a:ext cx="4570260" cy="523220"/>
          </a:xfrm>
          <a:prstGeom prst="rect">
            <a:avLst/>
          </a:prstGeom>
        </p:spPr>
        <p:txBody>
          <a:bodyPr wrap="square">
            <a:spAutoFit/>
          </a:bodyPr>
          <a:lstStyle>
            <a:defPPr>
              <a:defRPr lang="de-A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GB" sz="1400" b="1" dirty="0">
                <a:latin typeface="Calibri" panose="020F0502020204030204" pitchFamily="34" charset="0"/>
                <a:ea typeface="Comic Sans MS" charset="0"/>
                <a:cs typeface="Calibri" panose="020F0502020204030204" pitchFamily="34" charset="0"/>
              </a:rPr>
              <a:t>Michael </a:t>
            </a:r>
            <a:r>
              <a:rPr lang="en-GB" sz="1400" b="1" dirty="0" err="1">
                <a:latin typeface="Calibri" panose="020F0502020204030204" pitchFamily="34" charset="0"/>
                <a:ea typeface="Comic Sans MS" charset="0"/>
                <a:cs typeface="Calibri" panose="020F0502020204030204" pitchFamily="34" charset="0"/>
              </a:rPr>
              <a:t>Thalinger</a:t>
            </a:r>
            <a:endParaRPr lang="en-GB" sz="1400" b="1" dirty="0">
              <a:latin typeface="Calibri" panose="020F0502020204030204" pitchFamily="34" charset="0"/>
              <a:ea typeface="Comic Sans MS" charset="0"/>
              <a:cs typeface="Calibri" panose="020F0502020204030204" pitchFamily="34" charset="0"/>
            </a:endParaRPr>
          </a:p>
          <a:p>
            <a:pPr algn="ctr"/>
            <a:r>
              <a:rPr lang="en-GB" sz="1400" dirty="0">
                <a:latin typeface="Calibri" panose="020F0502020204030204" pitchFamily="34" charset="0"/>
                <a:ea typeface="Comic Sans MS" charset="0"/>
                <a:cs typeface="Calibri" panose="020F0502020204030204" pitchFamily="34" charset="0"/>
              </a:rPr>
              <a:t>Curator, </a:t>
            </a:r>
            <a:r>
              <a:rPr lang="en-GB" sz="1400" dirty="0" err="1">
                <a:latin typeface="Calibri" panose="020F0502020204030204" pitchFamily="34" charset="0"/>
                <a:ea typeface="Comic Sans MS" charset="0"/>
                <a:cs typeface="Calibri" panose="020F0502020204030204" pitchFamily="34" charset="0"/>
              </a:rPr>
              <a:t>Tiroler</a:t>
            </a:r>
            <a:r>
              <a:rPr lang="en-GB" sz="1400" dirty="0">
                <a:latin typeface="Calibri" panose="020F0502020204030204" pitchFamily="34" charset="0"/>
                <a:ea typeface="Comic Sans MS" charset="0"/>
                <a:cs typeface="Calibri" panose="020F0502020204030204" pitchFamily="34" charset="0"/>
              </a:rPr>
              <a:t> </a:t>
            </a:r>
            <a:r>
              <a:rPr lang="en-GB" sz="1400" dirty="0" err="1">
                <a:latin typeface="Calibri" panose="020F0502020204030204" pitchFamily="34" charset="0"/>
                <a:ea typeface="Comic Sans MS" charset="0"/>
                <a:cs typeface="Calibri" panose="020F0502020204030204" pitchFamily="34" charset="0"/>
              </a:rPr>
              <a:t>Landesmuseen</a:t>
            </a:r>
            <a:endParaRPr lang="en-GB" sz="1400" dirty="0">
              <a:latin typeface="Calibri" panose="020F0502020204030204" pitchFamily="34" charset="0"/>
              <a:ea typeface="Comic Sans MS" charset="0"/>
              <a:cs typeface="Calibri" panose="020F0502020204030204" pitchFamily="34" charset="0"/>
            </a:endParaRPr>
          </a:p>
        </p:txBody>
      </p:sp>
      <p:sp>
        <p:nvSpPr>
          <p:cNvPr id="16" name="Rechteck 2"/>
          <p:cNvSpPr/>
          <p:nvPr/>
        </p:nvSpPr>
        <p:spPr>
          <a:xfrm>
            <a:off x="250825" y="1557338"/>
            <a:ext cx="8532813" cy="561692"/>
          </a:xfrm>
          <a:prstGeom prst="rect">
            <a:avLst/>
          </a:prstGeom>
        </p:spPr>
        <p:txBody>
          <a:bodyPr anchor="t">
            <a:spAutoFit/>
          </a:bodyPr>
          <a:lstStyle/>
          <a:p>
            <a:pPr>
              <a:defRPr/>
            </a:pPr>
            <a:r>
              <a:rPr lang="de-DE" sz="2000" b="1" dirty="0">
                <a:latin typeface="Calibri" panose="020F0502020204030204" pitchFamily="34" charset="0"/>
                <a:ea typeface="Comic Sans MS" charset="0"/>
                <a:cs typeface="Calibri" panose="020F0502020204030204" pitchFamily="34" charset="0"/>
              </a:rPr>
              <a:t>3) </a:t>
            </a:r>
            <a:r>
              <a:rPr lang="de-DE" sz="2000" b="1" dirty="0">
                <a:solidFill>
                  <a:srgbClr val="009051"/>
                </a:solidFill>
                <a:latin typeface="Calibri" panose="020F0502020204030204" pitchFamily="34" charset="0"/>
                <a:ea typeface="Comic Sans MS" charset="0"/>
                <a:cs typeface="Calibri" panose="020F0502020204030204" pitchFamily="34" charset="0"/>
              </a:rPr>
              <a:t>Career </a:t>
            </a:r>
            <a:r>
              <a:rPr lang="de-DE" sz="2000" b="1" dirty="0" err="1">
                <a:solidFill>
                  <a:srgbClr val="009051"/>
                </a:solidFill>
                <a:latin typeface="Calibri" panose="020F0502020204030204" pitchFamily="34" charset="0"/>
                <a:ea typeface="Comic Sans MS" charset="0"/>
                <a:cs typeface="Calibri" panose="020F0502020204030204" pitchFamily="34" charset="0"/>
              </a:rPr>
              <a:t>opportunities</a:t>
            </a:r>
            <a:r>
              <a:rPr lang="de-DE" sz="2000" b="1" dirty="0">
                <a:solidFill>
                  <a:srgbClr val="009051"/>
                </a:solidFill>
                <a:latin typeface="Calibri" panose="020F0502020204030204" pitchFamily="34" charset="0"/>
                <a:ea typeface="Comic Sans MS" charset="0"/>
                <a:cs typeface="Calibri" panose="020F0502020204030204" pitchFamily="34" charset="0"/>
              </a:rPr>
              <a:t> – </a:t>
            </a:r>
            <a:r>
              <a:rPr lang="de-DE" sz="2000" b="1" dirty="0" err="1">
                <a:solidFill>
                  <a:srgbClr val="009051"/>
                </a:solidFill>
                <a:latin typeface="Calibri" panose="020F0502020204030204" pitchFamily="34" charset="0"/>
                <a:ea typeface="Comic Sans MS" charset="0"/>
                <a:cs typeface="Calibri" panose="020F0502020204030204" pitchFamily="34" charset="0"/>
              </a:rPr>
              <a:t>selected</a:t>
            </a:r>
            <a:r>
              <a:rPr lang="de-DE" sz="2000" b="1" dirty="0">
                <a:solidFill>
                  <a:srgbClr val="009051"/>
                </a:solidFill>
                <a:latin typeface="Calibri" panose="020F0502020204030204" pitchFamily="34" charset="0"/>
                <a:ea typeface="Comic Sans MS" charset="0"/>
                <a:cs typeface="Calibri" panose="020F0502020204030204" pitchFamily="34" charset="0"/>
              </a:rPr>
              <a:t> </a:t>
            </a:r>
            <a:r>
              <a:rPr lang="de-DE" sz="2000" b="1" dirty="0" err="1">
                <a:solidFill>
                  <a:srgbClr val="009051"/>
                </a:solidFill>
                <a:latin typeface="Calibri" panose="020F0502020204030204" pitchFamily="34" charset="0"/>
                <a:ea typeface="Comic Sans MS" charset="0"/>
                <a:cs typeface="Calibri" panose="020F0502020204030204" pitchFamily="34" charset="0"/>
              </a:rPr>
              <a:t>examples</a:t>
            </a:r>
            <a:endParaRPr lang="de-DE" sz="2000" b="1" dirty="0">
              <a:solidFill>
                <a:srgbClr val="009051"/>
              </a:solidFill>
              <a:latin typeface="Calibri" panose="020F0502020204030204" pitchFamily="34" charset="0"/>
              <a:ea typeface="Comic Sans MS" charset="0"/>
              <a:cs typeface="Calibri" panose="020F0502020204030204" pitchFamily="34" charset="0"/>
            </a:endParaRPr>
          </a:p>
          <a:p>
            <a:pPr>
              <a:defRPr/>
            </a:pPr>
            <a:endParaRPr lang="de-DE" sz="1050" b="1" dirty="0">
              <a:latin typeface="Calibri" panose="020F0502020204030204" pitchFamily="34" charset="0"/>
              <a:ea typeface="Comic Sans MS" charset="0"/>
              <a:cs typeface="Calibri" panose="020F0502020204030204" pitchFamily="34" charset="0"/>
            </a:endParaRPr>
          </a:p>
        </p:txBody>
      </p:sp>
      <p:sp>
        <p:nvSpPr>
          <p:cNvPr id="17"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2380981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5068" y="6340988"/>
            <a:ext cx="9143999" cy="369332"/>
          </a:xfrm>
          <a:prstGeom prst="rect">
            <a:avLst/>
          </a:prstGeom>
        </p:spPr>
        <p:txBody>
          <a:bodyPr wrap="square" anchor="t">
            <a:spAutoFit/>
          </a:bodyPr>
          <a:lstStyle/>
          <a:p>
            <a:pPr marL="182245" algn="ctr">
              <a:defRPr/>
            </a:pPr>
            <a:r>
              <a:rPr lang="de-DE" b="1" dirty="0">
                <a:latin typeface="Calibri" panose="020F0502020204030204" pitchFamily="34" charset="0"/>
                <a:ea typeface="Comic Sans MS" charset="0"/>
                <a:cs typeface="Calibri" panose="020F0502020204030204" pitchFamily="34" charset="0"/>
              </a:rPr>
              <a:t>Nature and environmental </a:t>
            </a:r>
            <a:r>
              <a:rPr lang="de-DE" b="1" dirty="0" err="1">
                <a:latin typeface="Calibri" panose="020F0502020204030204" pitchFamily="34" charset="0"/>
                <a:ea typeface="Comic Sans MS" charset="0"/>
                <a:cs typeface="Calibri" panose="020F0502020204030204" pitchFamily="34" charset="0"/>
              </a:rPr>
              <a:t>protection</a:t>
            </a:r>
            <a:endParaRPr lang="de-DE" b="1" dirty="0">
              <a:latin typeface="Calibri" panose="020F0502020204030204" pitchFamily="34" charset="0"/>
              <a:ea typeface="Comic Sans MS" charset="0"/>
              <a:cs typeface="Calibri" panose="020F0502020204030204" pitchFamily="34" charset="0"/>
            </a:endParaRPr>
          </a:p>
        </p:txBody>
      </p:sp>
      <p:sp>
        <p:nvSpPr>
          <p:cNvPr id="10" name="Rechteck 9"/>
          <p:cNvSpPr/>
          <p:nvPr/>
        </p:nvSpPr>
        <p:spPr>
          <a:xfrm>
            <a:off x="4762974" y="5356180"/>
            <a:ext cx="4571999" cy="738664"/>
          </a:xfrm>
          <a:prstGeom prst="rect">
            <a:avLst/>
          </a:prstGeom>
        </p:spPr>
        <p:txBody>
          <a:bodyPr wrap="square" anchor="t">
            <a:spAutoFit/>
          </a:bodyPr>
          <a:lstStyle/>
          <a:p>
            <a:pPr algn="ctr"/>
            <a:r>
              <a:rPr lang="en-GB" sz="1400" b="1" dirty="0">
                <a:solidFill>
                  <a:prstClr val="black"/>
                </a:solidFill>
                <a:latin typeface="Calibri" panose="020F0502020204030204" pitchFamily="34" charset="0"/>
                <a:ea typeface="Comic Sans MS" charset="0"/>
                <a:cs typeface="Calibri" panose="020F0502020204030204" pitchFamily="34" charset="0"/>
              </a:rPr>
              <a:t>Elisabeth </a:t>
            </a:r>
            <a:r>
              <a:rPr lang="en-GB" sz="1400" b="1" dirty="0" err="1">
                <a:solidFill>
                  <a:prstClr val="black"/>
                </a:solidFill>
                <a:latin typeface="Calibri" panose="020F0502020204030204" pitchFamily="34" charset="0"/>
                <a:ea typeface="Comic Sans MS" charset="0"/>
                <a:cs typeface="Calibri" panose="020F0502020204030204" pitchFamily="34" charset="0"/>
              </a:rPr>
              <a:t>Falkeis</a:t>
            </a:r>
            <a:endParaRPr lang="en-GB" sz="1400" b="1" dirty="0">
              <a:solidFill>
                <a:prstClr val="black"/>
              </a:solidFill>
              <a:latin typeface="Calibri" panose="020F0502020204030204" pitchFamily="34" charset="0"/>
              <a:ea typeface="Comic Sans MS" charset="0"/>
              <a:cs typeface="Calibri" panose="020F0502020204030204" pitchFamily="34" charset="0"/>
            </a:endParaRPr>
          </a:p>
          <a:p>
            <a:pPr algn="ctr"/>
            <a:r>
              <a:rPr lang="en-GB" sz="1400" dirty="0" err="1">
                <a:solidFill>
                  <a:prstClr val="black"/>
                </a:solidFill>
                <a:latin typeface="Calibri" panose="020F0502020204030204" pitchFamily="34" charset="0"/>
                <a:cs typeface="Calibri" panose="020F0502020204030204" pitchFamily="34" charset="0"/>
              </a:rPr>
              <a:t>Naturschutz</a:t>
            </a:r>
            <a:r>
              <a:rPr lang="en-GB" sz="1400" dirty="0">
                <a:solidFill>
                  <a:prstClr val="black"/>
                </a:solidFill>
                <a:latin typeface="Calibri" panose="020F0502020204030204" pitchFamily="34" charset="0"/>
                <a:cs typeface="Calibri" panose="020F0502020204030204" pitchFamily="34" charset="0"/>
              </a:rPr>
              <a:t> und </a:t>
            </a:r>
            <a:r>
              <a:rPr lang="en-GB" sz="1400" dirty="0" err="1">
                <a:latin typeface="Calibri"/>
                <a:cs typeface="Calibri"/>
              </a:rPr>
              <a:t>Projekte</a:t>
            </a:r>
            <a:endParaRPr lang="en-GB" dirty="0" err="1"/>
          </a:p>
          <a:p>
            <a:pPr algn="ctr"/>
            <a:r>
              <a:rPr lang="en-GB" sz="1400" dirty="0" err="1">
                <a:solidFill>
                  <a:prstClr val="black"/>
                </a:solidFill>
                <a:latin typeface="Calibri" panose="020F0502020204030204" pitchFamily="34" charset="0"/>
                <a:ea typeface="Comic Sans MS" charset="0"/>
                <a:cs typeface="Calibri" panose="020F0502020204030204" pitchFamily="34" charset="0"/>
              </a:rPr>
              <a:t>Naturpark</a:t>
            </a:r>
            <a:r>
              <a:rPr lang="en-GB" sz="1400" dirty="0">
                <a:solidFill>
                  <a:prstClr val="black"/>
                </a:solidFill>
                <a:latin typeface="Calibri" panose="020F0502020204030204" pitchFamily="34" charset="0"/>
                <a:ea typeface="Comic Sans MS" charset="0"/>
                <a:cs typeface="Calibri" panose="020F0502020204030204" pitchFamily="34" charset="0"/>
              </a:rPr>
              <a:t> </a:t>
            </a:r>
            <a:r>
              <a:rPr lang="en-GB" sz="1400" dirty="0" err="1">
                <a:solidFill>
                  <a:prstClr val="black"/>
                </a:solidFill>
                <a:latin typeface="Calibri" panose="020F0502020204030204" pitchFamily="34" charset="0"/>
                <a:ea typeface="Comic Sans MS" charset="0"/>
                <a:cs typeface="Calibri" panose="020F0502020204030204" pitchFamily="34" charset="0"/>
              </a:rPr>
              <a:t>Kaunergrat</a:t>
            </a:r>
            <a:endParaRPr lang="en-GB" sz="1400" dirty="0">
              <a:solidFill>
                <a:prstClr val="black"/>
              </a:solidFill>
              <a:latin typeface="Calibri" panose="020F0502020204030204" pitchFamily="34" charset="0"/>
              <a:ea typeface="Comic Sans MS" charset="0"/>
              <a:cs typeface="Calibri" panose="020F0502020204030204" pitchFamily="34" charset="0"/>
            </a:endParaRPr>
          </a:p>
        </p:txBody>
      </p:sp>
      <p:pic>
        <p:nvPicPr>
          <p:cNvPr id="6" name="Bild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86879" y="2346805"/>
            <a:ext cx="1883078" cy="2810564"/>
          </a:xfrm>
          <a:prstGeom prst="rect">
            <a:avLst/>
          </a:prstGeom>
        </p:spPr>
      </p:pic>
      <p:pic>
        <p:nvPicPr>
          <p:cNvPr id="2" name="Bild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071616" y="1835899"/>
            <a:ext cx="1216291" cy="1616886"/>
          </a:xfrm>
          <a:prstGeom prst="rect">
            <a:avLst/>
          </a:prstGeom>
          <a:ln w="19050">
            <a:solidFill>
              <a:schemeClr val="tx1"/>
            </a:solidFill>
          </a:ln>
        </p:spPr>
      </p:pic>
      <p:grpSp>
        <p:nvGrpSpPr>
          <p:cNvPr id="14" name="Gruppierung 4">
            <a:extLst>
              <a:ext uri="{FF2B5EF4-FFF2-40B4-BE49-F238E27FC236}">
                <a16:creationId xmlns:a16="http://schemas.microsoft.com/office/drawing/2014/main" id="{6E627D25-2B72-6247-B0D5-57517DE137F2}"/>
              </a:ext>
            </a:extLst>
          </p:cNvPr>
          <p:cNvGrpSpPr/>
          <p:nvPr/>
        </p:nvGrpSpPr>
        <p:grpSpPr>
          <a:xfrm>
            <a:off x="-5068" y="713232"/>
            <a:ext cx="9144000" cy="788924"/>
            <a:chOff x="-5068" y="713232"/>
            <a:chExt cx="9144000" cy="788924"/>
          </a:xfrm>
        </p:grpSpPr>
        <p:pic>
          <p:nvPicPr>
            <p:cNvPr id="15" name="Bild 4" descr="PP Vorlage Biologie2.jpg">
              <a:extLst>
                <a:ext uri="{FF2B5EF4-FFF2-40B4-BE49-F238E27FC236}">
                  <a16:creationId xmlns:a16="http://schemas.microsoft.com/office/drawing/2014/main" id="{C05D2D7D-0754-214B-8974-A664CD2E966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6" name="Bild 6">
              <a:extLst>
                <a:ext uri="{FF2B5EF4-FFF2-40B4-BE49-F238E27FC236}">
                  <a16:creationId xmlns:a16="http://schemas.microsoft.com/office/drawing/2014/main" id="{005DFD4A-19CD-2C4D-93B9-44EB27DFFDD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18" name="Rechteck 9"/>
          <p:cNvSpPr/>
          <p:nvPr/>
        </p:nvSpPr>
        <p:spPr>
          <a:xfrm>
            <a:off x="-510" y="5268943"/>
            <a:ext cx="2946739" cy="954107"/>
          </a:xfrm>
          <a:prstGeom prst="rect">
            <a:avLst/>
          </a:prstGeom>
        </p:spPr>
        <p:txBody>
          <a:bodyPr wrap="square" anchor="t">
            <a:spAutoFit/>
          </a:bodyPr>
          <a:lstStyle/>
          <a:p>
            <a:pPr algn="ctr"/>
            <a:r>
              <a:rPr lang="en-GB" sz="1400" b="1" dirty="0">
                <a:solidFill>
                  <a:prstClr val="black"/>
                </a:solidFill>
                <a:latin typeface="Calibri" panose="020F0502020204030204" pitchFamily="34" charset="0"/>
                <a:ea typeface="Comic Sans MS" charset="0"/>
                <a:cs typeface="Calibri" panose="020F0502020204030204" pitchFamily="34" charset="0"/>
              </a:rPr>
              <a:t>Lisa </a:t>
            </a:r>
            <a:r>
              <a:rPr lang="en-GB" sz="1400" b="1" dirty="0" err="1">
                <a:solidFill>
                  <a:prstClr val="black"/>
                </a:solidFill>
                <a:latin typeface="Calibri" panose="020F0502020204030204" pitchFamily="34" charset="0"/>
                <a:ea typeface="Comic Sans MS" charset="0"/>
                <a:cs typeface="Calibri" panose="020F0502020204030204" pitchFamily="34" charset="0"/>
              </a:rPr>
              <a:t>Silbernagl</a:t>
            </a:r>
            <a:endParaRPr lang="en-GB" sz="1400" b="1" dirty="0">
              <a:solidFill>
                <a:prstClr val="black"/>
              </a:solidFill>
              <a:latin typeface="Calibri" panose="020F0502020204030204" pitchFamily="34" charset="0"/>
              <a:ea typeface="Comic Sans MS" charset="0"/>
              <a:cs typeface="Calibri" panose="020F0502020204030204" pitchFamily="34" charset="0"/>
            </a:endParaRPr>
          </a:p>
          <a:p>
            <a:pPr algn="ctr"/>
            <a:r>
              <a:rPr lang="en-GB" sz="1400" dirty="0" err="1">
                <a:solidFill>
                  <a:prstClr val="black"/>
                </a:solidFill>
                <a:latin typeface="Calibri" panose="020F0502020204030204" pitchFamily="34" charset="0"/>
                <a:ea typeface="Comic Sans MS" charset="0"/>
                <a:cs typeface="Calibri" panose="020F0502020204030204" pitchFamily="34" charset="0"/>
              </a:rPr>
              <a:t>Stellvertretende</a:t>
            </a:r>
            <a:r>
              <a:rPr lang="en-GB" sz="1400" dirty="0">
                <a:solidFill>
                  <a:prstClr val="black"/>
                </a:solidFill>
                <a:latin typeface="Calibri" panose="020F0502020204030204" pitchFamily="34" charset="0"/>
                <a:ea typeface="Comic Sans MS" charset="0"/>
                <a:cs typeface="Calibri" panose="020F0502020204030204" pitchFamily="34" charset="0"/>
              </a:rPr>
              <a:t> </a:t>
            </a:r>
            <a:r>
              <a:rPr lang="en-GB" sz="1400" dirty="0" err="1">
                <a:solidFill>
                  <a:prstClr val="black"/>
                </a:solidFill>
                <a:latin typeface="Calibri" panose="020F0502020204030204" pitchFamily="34" charset="0"/>
                <a:ea typeface="Comic Sans MS" charset="0"/>
                <a:cs typeface="Calibri" panose="020F0502020204030204" pitchFamily="34" charset="0"/>
              </a:rPr>
              <a:t>Fachbereichsleiterin</a:t>
            </a:r>
          </a:p>
          <a:p>
            <a:pPr algn="ctr"/>
            <a:r>
              <a:rPr lang="en-GB" sz="1400" dirty="0" err="1">
                <a:solidFill>
                  <a:prstClr val="black"/>
                </a:solidFill>
                <a:latin typeface="Calibri" panose="020F0502020204030204" pitchFamily="34" charset="0"/>
                <a:ea typeface="Comic Sans MS" charset="0"/>
                <a:cs typeface="Calibri" panose="020F0502020204030204" pitchFamily="34" charset="0"/>
              </a:rPr>
              <a:t>Bayerische</a:t>
            </a:r>
            <a:r>
              <a:rPr lang="en-GB" sz="1400" dirty="0">
                <a:solidFill>
                  <a:prstClr val="black"/>
                </a:solidFill>
                <a:latin typeface="Calibri" panose="020F0502020204030204" pitchFamily="34" charset="0"/>
                <a:ea typeface="Comic Sans MS" charset="0"/>
                <a:cs typeface="Calibri" panose="020F0502020204030204" pitchFamily="34" charset="0"/>
              </a:rPr>
              <a:t> Akademie </a:t>
            </a:r>
            <a:r>
              <a:rPr lang="en-GB" sz="1400" dirty="0" err="1">
                <a:solidFill>
                  <a:prstClr val="black"/>
                </a:solidFill>
                <a:latin typeface="Calibri" panose="020F0502020204030204" pitchFamily="34" charset="0"/>
                <a:ea typeface="Comic Sans MS" charset="0"/>
                <a:cs typeface="Calibri" panose="020F0502020204030204" pitchFamily="34" charset="0"/>
              </a:rPr>
              <a:t>für</a:t>
            </a:r>
            <a:r>
              <a:rPr lang="en-GB" sz="1400" dirty="0">
                <a:solidFill>
                  <a:prstClr val="black"/>
                </a:solidFill>
                <a:latin typeface="Calibri" panose="020F0502020204030204" pitchFamily="34" charset="0"/>
                <a:ea typeface="Comic Sans MS" charset="0"/>
                <a:cs typeface="Calibri" panose="020F0502020204030204" pitchFamily="34" charset="0"/>
              </a:rPr>
              <a:t> </a:t>
            </a:r>
            <a:r>
              <a:rPr lang="en-GB" sz="1400" dirty="0" err="1">
                <a:solidFill>
                  <a:prstClr val="black"/>
                </a:solidFill>
                <a:latin typeface="Calibri" panose="020F0502020204030204" pitchFamily="34" charset="0"/>
                <a:ea typeface="Comic Sans MS" charset="0"/>
                <a:cs typeface="Calibri" panose="020F0502020204030204" pitchFamily="34" charset="0"/>
              </a:rPr>
              <a:t>Naturschutz</a:t>
            </a:r>
            <a:r>
              <a:rPr lang="en-GB" sz="1400" dirty="0">
                <a:solidFill>
                  <a:prstClr val="black"/>
                </a:solidFill>
                <a:latin typeface="Calibri" panose="020F0502020204030204" pitchFamily="34" charset="0"/>
                <a:ea typeface="Comic Sans MS" charset="0"/>
                <a:cs typeface="Calibri" panose="020F0502020204030204" pitchFamily="34" charset="0"/>
              </a:rPr>
              <a:t> und </a:t>
            </a:r>
            <a:r>
              <a:rPr lang="en-GB" sz="1400" dirty="0" err="1">
                <a:solidFill>
                  <a:prstClr val="black"/>
                </a:solidFill>
                <a:latin typeface="Calibri" panose="020F0502020204030204" pitchFamily="34" charset="0"/>
                <a:ea typeface="Comic Sans MS" charset="0"/>
                <a:cs typeface="Calibri" panose="020F0502020204030204" pitchFamily="34" charset="0"/>
              </a:rPr>
              <a:t>Landschaftspflege</a:t>
            </a:r>
            <a:endParaRPr lang="en-GB" sz="1400" dirty="0">
              <a:solidFill>
                <a:prstClr val="black"/>
              </a:solidFill>
              <a:latin typeface="Calibri" panose="020F0502020204030204" pitchFamily="34" charset="0"/>
              <a:ea typeface="Comic Sans MS" charset="0"/>
              <a:cs typeface="Calibri" panose="020F050202020403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03" y="2181515"/>
            <a:ext cx="2565400" cy="455295"/>
          </a:xfrm>
          <a:prstGeom prst="rect">
            <a:avLst/>
          </a:prstGeom>
        </p:spPr>
      </p:pic>
      <p:sp>
        <p:nvSpPr>
          <p:cNvPr id="19" name="Rechteck 9"/>
          <p:cNvSpPr/>
          <p:nvPr/>
        </p:nvSpPr>
        <p:spPr>
          <a:xfrm>
            <a:off x="2848227" y="5269893"/>
            <a:ext cx="2834979" cy="738664"/>
          </a:xfrm>
          <a:prstGeom prst="rect">
            <a:avLst/>
          </a:prstGeom>
        </p:spPr>
        <p:txBody>
          <a:bodyPr wrap="square" anchor="t">
            <a:spAutoFit/>
          </a:bodyPr>
          <a:lstStyle/>
          <a:p>
            <a:pPr algn="ctr"/>
            <a:r>
              <a:rPr lang="en-GB" sz="1400" b="1" dirty="0">
                <a:solidFill>
                  <a:prstClr val="black"/>
                </a:solidFill>
                <a:latin typeface="Calibri" panose="020F0502020204030204" pitchFamily="34" charset="0"/>
                <a:ea typeface="Comic Sans MS" charset="0"/>
                <a:cs typeface="Calibri" panose="020F0502020204030204" pitchFamily="34" charset="0"/>
              </a:rPr>
              <a:t>Lena Nicklas</a:t>
            </a:r>
          </a:p>
          <a:p>
            <a:pPr algn="ctr"/>
            <a:r>
              <a:rPr lang="de-AT" sz="1400" dirty="0">
                <a:latin typeface="+mj-lt"/>
              </a:rPr>
              <a:t>Geschäftsführung</a:t>
            </a:r>
            <a:endParaRPr lang="de-AT" sz="1400" dirty="0">
              <a:latin typeface="+mj-lt"/>
              <a:cs typeface="Calibri"/>
            </a:endParaRPr>
          </a:p>
          <a:p>
            <a:pPr algn="ctr"/>
            <a:r>
              <a:rPr lang="de-AT" sz="1400" dirty="0">
                <a:latin typeface="Calibri"/>
                <a:cs typeface="Calibri"/>
              </a:rPr>
              <a:t>Naturpark Tiroler Lech</a:t>
            </a:r>
          </a:p>
        </p:txBody>
      </p:sp>
      <p:sp>
        <p:nvSpPr>
          <p:cNvPr id="21" name="Rechteck 2"/>
          <p:cNvSpPr/>
          <p:nvPr/>
        </p:nvSpPr>
        <p:spPr>
          <a:xfrm>
            <a:off x="250825" y="1557338"/>
            <a:ext cx="8532813" cy="561692"/>
          </a:xfrm>
          <a:prstGeom prst="rect">
            <a:avLst/>
          </a:prstGeom>
        </p:spPr>
        <p:txBody>
          <a:bodyPr anchor="t">
            <a:spAutoFit/>
          </a:bodyPr>
          <a:lstStyle/>
          <a:p>
            <a:pPr>
              <a:defRPr/>
            </a:pPr>
            <a:r>
              <a:rPr lang="de-DE" sz="2000" b="1" dirty="0">
                <a:latin typeface="Calibri" panose="020F0502020204030204" pitchFamily="34" charset="0"/>
                <a:ea typeface="Comic Sans MS" charset="0"/>
                <a:cs typeface="Calibri" panose="020F0502020204030204" pitchFamily="34" charset="0"/>
              </a:rPr>
              <a:t>3) </a:t>
            </a:r>
            <a:r>
              <a:rPr lang="de-DE" sz="2000" b="1" dirty="0">
                <a:solidFill>
                  <a:srgbClr val="009051"/>
                </a:solidFill>
                <a:latin typeface="Calibri" panose="020F0502020204030204" pitchFamily="34" charset="0"/>
                <a:ea typeface="Comic Sans MS" charset="0"/>
                <a:cs typeface="Calibri" panose="020F0502020204030204" pitchFamily="34" charset="0"/>
              </a:rPr>
              <a:t>Career </a:t>
            </a:r>
            <a:r>
              <a:rPr lang="de-DE" sz="2000" b="1" dirty="0" err="1">
                <a:solidFill>
                  <a:srgbClr val="009051"/>
                </a:solidFill>
                <a:latin typeface="Calibri" panose="020F0502020204030204" pitchFamily="34" charset="0"/>
                <a:ea typeface="Comic Sans MS" charset="0"/>
                <a:cs typeface="Calibri" panose="020F0502020204030204" pitchFamily="34" charset="0"/>
              </a:rPr>
              <a:t>opportunities</a:t>
            </a:r>
            <a:r>
              <a:rPr lang="de-DE" sz="2000" b="1" dirty="0">
                <a:solidFill>
                  <a:srgbClr val="009051"/>
                </a:solidFill>
                <a:latin typeface="Calibri" panose="020F0502020204030204" pitchFamily="34" charset="0"/>
                <a:ea typeface="Comic Sans MS" charset="0"/>
                <a:cs typeface="Calibri" panose="020F0502020204030204" pitchFamily="34" charset="0"/>
              </a:rPr>
              <a:t> – </a:t>
            </a:r>
            <a:r>
              <a:rPr lang="de-DE" sz="2000" b="1" dirty="0" err="1">
                <a:solidFill>
                  <a:srgbClr val="009051"/>
                </a:solidFill>
                <a:latin typeface="Calibri" panose="020F0502020204030204" pitchFamily="34" charset="0"/>
                <a:ea typeface="Comic Sans MS" charset="0"/>
                <a:cs typeface="Calibri" panose="020F0502020204030204" pitchFamily="34" charset="0"/>
              </a:rPr>
              <a:t>selected</a:t>
            </a:r>
            <a:r>
              <a:rPr lang="de-DE" sz="2000" b="1" dirty="0">
                <a:solidFill>
                  <a:srgbClr val="009051"/>
                </a:solidFill>
                <a:latin typeface="Calibri" panose="020F0502020204030204" pitchFamily="34" charset="0"/>
                <a:ea typeface="Comic Sans MS" charset="0"/>
                <a:cs typeface="Calibri" panose="020F0502020204030204" pitchFamily="34" charset="0"/>
              </a:rPr>
              <a:t> </a:t>
            </a:r>
            <a:r>
              <a:rPr lang="de-DE" sz="2000" b="1" dirty="0" err="1">
                <a:solidFill>
                  <a:srgbClr val="009051"/>
                </a:solidFill>
                <a:latin typeface="Calibri" panose="020F0502020204030204" pitchFamily="34" charset="0"/>
                <a:ea typeface="Comic Sans MS" charset="0"/>
                <a:cs typeface="Calibri" panose="020F0502020204030204" pitchFamily="34" charset="0"/>
              </a:rPr>
              <a:t>examples</a:t>
            </a:r>
            <a:endParaRPr lang="de-DE" sz="2000" b="1" dirty="0">
              <a:solidFill>
                <a:srgbClr val="009051"/>
              </a:solidFill>
              <a:latin typeface="Calibri" panose="020F0502020204030204" pitchFamily="34" charset="0"/>
              <a:ea typeface="Comic Sans MS" charset="0"/>
              <a:cs typeface="Calibri" panose="020F0502020204030204" pitchFamily="34" charset="0"/>
            </a:endParaRPr>
          </a:p>
          <a:p>
            <a:pPr>
              <a:defRPr/>
            </a:pPr>
            <a:endParaRPr lang="de-DE" sz="1050" b="1" dirty="0">
              <a:latin typeface="Calibri" panose="020F0502020204030204" pitchFamily="34" charset="0"/>
              <a:ea typeface="Comic Sans MS" charset="0"/>
              <a:cs typeface="Calibri" panose="020F0502020204030204" pitchFamily="34" charset="0"/>
            </a:endParaRPr>
          </a:p>
        </p:txBody>
      </p:sp>
      <p:sp>
        <p:nvSpPr>
          <p:cNvPr id="22"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pic>
        <p:nvPicPr>
          <p:cNvPr id="7" name="Grafik 7"/>
          <p:cNvPicPr>
            <a:picLocks noChangeAspect="1"/>
          </p:cNvPicPr>
          <p:nvPr/>
        </p:nvPicPr>
        <p:blipFill>
          <a:blip r:embed="rId7"/>
          <a:stretch>
            <a:fillRect/>
          </a:stretch>
        </p:blipFill>
        <p:spPr>
          <a:xfrm>
            <a:off x="3108960" y="2727960"/>
            <a:ext cx="2336800" cy="2316480"/>
          </a:xfrm>
          <a:prstGeom prst="rect">
            <a:avLst/>
          </a:prstGeom>
        </p:spPr>
      </p:pic>
      <p:pic>
        <p:nvPicPr>
          <p:cNvPr id="12" name="Grafik 12" descr="7932.png"/>
          <p:cNvPicPr>
            <a:picLocks noChangeAspect="1"/>
          </p:cNvPicPr>
          <p:nvPr/>
        </p:nvPicPr>
        <p:blipFill rotWithShape="1">
          <a:blip r:embed="rId8"/>
          <a:srcRect l="-645" t="28205" r="645" b="24359"/>
          <a:stretch/>
        </p:blipFill>
        <p:spPr>
          <a:xfrm>
            <a:off x="3434080" y="1976120"/>
            <a:ext cx="1574802" cy="748967"/>
          </a:xfrm>
          <a:prstGeom prst="rect">
            <a:avLst/>
          </a:prstGeom>
        </p:spPr>
      </p:pic>
      <p:pic>
        <p:nvPicPr>
          <p:cNvPr id="5" name="Grafik 7" descr="IMG-20240516-WA0003.jpg"/>
          <p:cNvPicPr>
            <a:picLocks noChangeAspect="1"/>
          </p:cNvPicPr>
          <p:nvPr/>
        </p:nvPicPr>
        <p:blipFill>
          <a:blip r:embed="rId9"/>
          <a:stretch>
            <a:fillRect/>
          </a:stretch>
        </p:blipFill>
        <p:spPr>
          <a:xfrm>
            <a:off x="691215" y="2753360"/>
            <a:ext cx="1563970" cy="2306320"/>
          </a:xfrm>
          <a:prstGeom prst="rect">
            <a:avLst/>
          </a:prstGeom>
        </p:spPr>
      </p:pic>
    </p:spTree>
    <p:extLst>
      <p:ext uri="{BB962C8B-B14F-4D97-AF65-F5344CB8AC3E}">
        <p14:creationId xmlns:p14="http://schemas.microsoft.com/office/powerpoint/2010/main" val="2803313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90888" y="5700955"/>
            <a:ext cx="3628725" cy="523220"/>
          </a:xfrm>
          <a:prstGeom prst="rect">
            <a:avLst/>
          </a:prstGeom>
        </p:spPr>
        <p:txBody>
          <a:bodyPr wrap="square">
            <a:spAutoFit/>
          </a:bodyPr>
          <a:lstStyle/>
          <a:p>
            <a:pPr algn="ctr"/>
            <a:r>
              <a:rPr lang="en-GB" sz="1400" b="1" dirty="0">
                <a:latin typeface="Calibri" panose="020F0502020204030204" pitchFamily="34" charset="0"/>
                <a:ea typeface="Comic Sans MS" charset="0"/>
                <a:cs typeface="Calibri" panose="020F0502020204030204" pitchFamily="34" charset="0"/>
              </a:rPr>
              <a:t>Agnes </a:t>
            </a:r>
            <a:r>
              <a:rPr lang="en-GB" sz="1400" b="1" dirty="0" err="1">
                <a:latin typeface="Calibri" panose="020F0502020204030204" pitchFamily="34" charset="0"/>
                <a:ea typeface="Comic Sans MS" charset="0"/>
                <a:cs typeface="Calibri" panose="020F0502020204030204" pitchFamily="34" charset="0"/>
              </a:rPr>
              <a:t>Erler</a:t>
            </a:r>
            <a:endParaRPr lang="en-GB" sz="1400" b="1" dirty="0">
              <a:latin typeface="Calibri" panose="020F0502020204030204" pitchFamily="34" charset="0"/>
              <a:ea typeface="Comic Sans MS" charset="0"/>
              <a:cs typeface="Calibri" panose="020F0502020204030204" pitchFamily="34" charset="0"/>
            </a:endParaRPr>
          </a:p>
          <a:p>
            <a:pPr algn="ctr"/>
            <a:r>
              <a:rPr lang="en-GB" sz="1400" dirty="0" err="1">
                <a:latin typeface="Calibri" panose="020F0502020204030204" pitchFamily="34" charset="0"/>
                <a:ea typeface="Comic Sans MS" charset="0"/>
                <a:cs typeface="Calibri" panose="020F0502020204030204" pitchFamily="34" charset="0"/>
              </a:rPr>
              <a:t>Bundesministerium</a:t>
            </a:r>
            <a:r>
              <a:rPr lang="en-GB" sz="1400" dirty="0">
                <a:latin typeface="Calibri" panose="020F0502020204030204" pitchFamily="34" charset="0"/>
                <a:ea typeface="Comic Sans MS" charset="0"/>
                <a:cs typeface="Calibri" panose="020F0502020204030204" pitchFamily="34" charset="0"/>
              </a:rPr>
              <a:t> </a:t>
            </a:r>
            <a:r>
              <a:rPr lang="en-GB" sz="1400" dirty="0" err="1">
                <a:latin typeface="Calibri" panose="020F0502020204030204" pitchFamily="34" charset="0"/>
                <a:ea typeface="Comic Sans MS" charset="0"/>
                <a:cs typeface="Calibri" panose="020F0502020204030204" pitchFamily="34" charset="0"/>
              </a:rPr>
              <a:t>für</a:t>
            </a:r>
            <a:r>
              <a:rPr lang="en-GB" sz="1400" dirty="0">
                <a:latin typeface="Calibri" panose="020F0502020204030204" pitchFamily="34" charset="0"/>
                <a:ea typeface="Comic Sans MS" charset="0"/>
                <a:cs typeface="Calibri" panose="020F0502020204030204" pitchFamily="34" charset="0"/>
              </a:rPr>
              <a:t> </a:t>
            </a:r>
            <a:r>
              <a:rPr lang="en-GB" sz="1400" dirty="0" err="1">
                <a:latin typeface="Calibri" panose="020F0502020204030204" pitchFamily="34" charset="0"/>
                <a:ea typeface="Comic Sans MS" charset="0"/>
                <a:cs typeface="Calibri" panose="020F0502020204030204" pitchFamily="34" charset="0"/>
              </a:rPr>
              <a:t>Klimaschutz</a:t>
            </a:r>
            <a:r>
              <a:rPr lang="en-GB" sz="1400" dirty="0">
                <a:latin typeface="Calibri" panose="020F0502020204030204" pitchFamily="34" charset="0"/>
                <a:ea typeface="Comic Sans MS" charset="0"/>
                <a:cs typeface="Calibri" panose="020F0502020204030204" pitchFamily="34" charset="0"/>
              </a:rPr>
              <a:t>, Umwelt, …</a:t>
            </a:r>
          </a:p>
        </p:txBody>
      </p:sp>
      <p:grpSp>
        <p:nvGrpSpPr>
          <p:cNvPr id="8" name="Gruppierung 4">
            <a:extLst>
              <a:ext uri="{FF2B5EF4-FFF2-40B4-BE49-F238E27FC236}">
                <a16:creationId xmlns:a16="http://schemas.microsoft.com/office/drawing/2014/main" id="{4E16AEC6-87D1-F64D-8A65-897F9BB0460E}"/>
              </a:ext>
            </a:extLst>
          </p:cNvPr>
          <p:cNvGrpSpPr/>
          <p:nvPr/>
        </p:nvGrpSpPr>
        <p:grpSpPr>
          <a:xfrm>
            <a:off x="-5068" y="713232"/>
            <a:ext cx="9144000" cy="788924"/>
            <a:chOff x="-5068" y="713232"/>
            <a:chExt cx="9144000" cy="788924"/>
          </a:xfrm>
        </p:grpSpPr>
        <p:pic>
          <p:nvPicPr>
            <p:cNvPr id="10" name="Bild 4" descr="PP Vorlage Biologie2.jpg">
              <a:extLst>
                <a:ext uri="{FF2B5EF4-FFF2-40B4-BE49-F238E27FC236}">
                  <a16:creationId xmlns:a16="http://schemas.microsoft.com/office/drawing/2014/main" id="{FC9E7A1F-ECDF-AE48-AAD6-578A7C830C1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1" name="Bild 6">
              <a:extLst>
                <a:ext uri="{FF2B5EF4-FFF2-40B4-BE49-F238E27FC236}">
                  <a16:creationId xmlns:a16="http://schemas.microsoft.com/office/drawing/2014/main" id="{CDD727D5-6EEE-DF48-8491-DAFABB0139B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14" name="Rechteck 13"/>
          <p:cNvSpPr/>
          <p:nvPr/>
        </p:nvSpPr>
        <p:spPr>
          <a:xfrm>
            <a:off x="3983364" y="2218170"/>
            <a:ext cx="4681192" cy="2985433"/>
          </a:xfrm>
          <a:prstGeom prst="rect">
            <a:avLst/>
          </a:prstGeom>
        </p:spPr>
        <p:txBody>
          <a:bodyPr wrap="square" anchor="t">
            <a:spAutoFit/>
          </a:bodyPr>
          <a:lstStyle>
            <a:defPPr>
              <a:defRPr lang="de-A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Aft>
                <a:spcPts val="600"/>
              </a:spcAft>
              <a:defRPr/>
            </a:pPr>
            <a:r>
              <a:rPr lang="de-DE" b="1" dirty="0">
                <a:latin typeface="Calibri" panose="020F0502020204030204" pitchFamily="34" charset="0"/>
                <a:ea typeface="Comic Sans MS" charset="0"/>
                <a:cs typeface="Calibri" panose="020F0502020204030204" pitchFamily="34" charset="0"/>
              </a:rPr>
              <a:t>Nature and environmental </a:t>
            </a:r>
            <a:r>
              <a:rPr lang="de-DE" b="1" dirty="0" err="1">
                <a:latin typeface="Calibri" panose="020F0502020204030204" pitchFamily="34" charset="0"/>
                <a:ea typeface="Comic Sans MS" charset="0"/>
                <a:cs typeface="Calibri" panose="020F0502020204030204" pitchFamily="34" charset="0"/>
              </a:rPr>
              <a:t>protection</a:t>
            </a:r>
            <a:endParaRPr lang="de-DE" b="1" dirty="0">
              <a:latin typeface="Calibri" panose="020F0502020204030204" pitchFamily="34" charset="0"/>
              <a:ea typeface="Comic Sans MS" charset="0"/>
              <a:cs typeface="Calibri" panose="020F0502020204030204" pitchFamily="34" charset="0"/>
            </a:endParaRPr>
          </a:p>
          <a:p>
            <a:pPr marL="762000" indent="-444500">
              <a:spcAft>
                <a:spcPts val="600"/>
              </a:spcAft>
              <a:buFont typeface="+mj-lt"/>
              <a:buAutoNum type="arabicPeriod"/>
              <a:defRPr/>
            </a:pPr>
            <a:r>
              <a:rPr lang="en-GB" sz="1400" b="1" dirty="0">
                <a:latin typeface="Calibri" panose="020F0502020204030204" pitchFamily="34" charset="0"/>
                <a:ea typeface="Comic Sans MS" charset="0"/>
                <a:cs typeface="Calibri" panose="020F0502020204030204" pitchFamily="34" charset="0"/>
              </a:rPr>
              <a:t>Environmental departments/nature conservation departments of the federal states, Federal Environment Agency</a:t>
            </a:r>
          </a:p>
          <a:p>
            <a:pPr marL="762000" indent="-444500">
              <a:spcAft>
                <a:spcPts val="600"/>
              </a:spcAft>
              <a:buFont typeface="+mj-lt"/>
              <a:buAutoNum type="arabicPeriod"/>
              <a:defRPr/>
            </a:pPr>
            <a:r>
              <a:rPr lang="en-GB" sz="1400" b="1" dirty="0">
                <a:latin typeface="Calibri" panose="020F0502020204030204" pitchFamily="34" charset="0"/>
                <a:ea typeface="Comic Sans MS" charset="0"/>
                <a:cs typeface="Calibri" panose="020F0502020204030204" pitchFamily="34" charset="0"/>
              </a:rPr>
              <a:t>Protected area management, protected area supervisor (country)</a:t>
            </a:r>
          </a:p>
          <a:p>
            <a:pPr marL="762000" indent="-444500">
              <a:spcAft>
                <a:spcPts val="600"/>
              </a:spcAft>
              <a:buFont typeface="+mj-lt"/>
              <a:buAutoNum type="arabicPeriod"/>
              <a:defRPr/>
            </a:pPr>
            <a:r>
              <a:rPr lang="en-GB" sz="1400" b="1" dirty="0">
                <a:latin typeface="Calibri" panose="020F0502020204030204" pitchFamily="34" charset="0"/>
                <a:ea typeface="Comic Sans MS" charset="0"/>
                <a:cs typeface="Calibri" panose="020F0502020204030204" pitchFamily="34" charset="0"/>
              </a:rPr>
              <a:t>district authorities, municipalities</a:t>
            </a:r>
          </a:p>
          <a:p>
            <a:pPr marL="762000" indent="-444500">
              <a:spcAft>
                <a:spcPts val="600"/>
              </a:spcAft>
              <a:buFont typeface="+mj-lt"/>
              <a:buAutoNum type="arabicPeriod"/>
              <a:defRPr/>
            </a:pPr>
            <a:r>
              <a:rPr lang="en-GB" sz="1400" b="1" dirty="0">
                <a:latin typeface="Calibri" panose="020F0502020204030204" pitchFamily="34" charset="0"/>
                <a:ea typeface="Comic Sans MS" charset="0"/>
                <a:cs typeface="Calibri" panose="020F0502020204030204" pitchFamily="34" charset="0"/>
              </a:rPr>
              <a:t>Agricultural and forest departments, waste and landfill management</a:t>
            </a:r>
          </a:p>
          <a:p>
            <a:pPr marL="762000" indent="-444500">
              <a:spcAft>
                <a:spcPts val="600"/>
              </a:spcAft>
              <a:buFont typeface="+mj-lt"/>
              <a:buAutoNum type="arabicPeriod"/>
              <a:defRPr/>
            </a:pPr>
            <a:r>
              <a:rPr lang="en-GB" sz="1400" b="1" dirty="0">
                <a:latin typeface="Calibri" panose="020F0502020204030204" pitchFamily="34" charset="0"/>
                <a:ea typeface="Comic Sans MS" charset="0"/>
                <a:cs typeface="Calibri" panose="020F0502020204030204" pitchFamily="34" charset="0"/>
              </a:rPr>
              <a:t>Water management (water ecology, water quality)</a:t>
            </a:r>
          </a:p>
          <a:p>
            <a:pPr marL="762000" indent="-444500">
              <a:spcAft>
                <a:spcPts val="600"/>
              </a:spcAft>
              <a:buFont typeface="+mj-lt"/>
              <a:buAutoNum type="arabicPeriod"/>
              <a:defRPr/>
            </a:pPr>
            <a:r>
              <a:rPr lang="en-GB" sz="1400" b="1" dirty="0">
                <a:latin typeface="Calibri" panose="020F0502020204030204" pitchFamily="34" charset="0"/>
                <a:ea typeface="Comic Sans MS" charset="0"/>
                <a:cs typeface="Calibri" panose="020F0502020204030204" pitchFamily="34" charset="0"/>
              </a:rPr>
              <a:t>NGOs: WWF, Greenpeace, </a:t>
            </a:r>
            <a:r>
              <a:rPr lang="en-GB" sz="1400" b="1" dirty="0" err="1">
                <a:latin typeface="Calibri" panose="020F0502020204030204" pitchFamily="34" charset="0"/>
                <a:ea typeface="Comic Sans MS" charset="0"/>
                <a:cs typeface="Calibri" panose="020F0502020204030204" pitchFamily="34" charset="0"/>
              </a:rPr>
              <a:t>Natopia</a:t>
            </a:r>
            <a:r>
              <a:rPr lang="en-GB" sz="1400" b="1" dirty="0">
                <a:latin typeface="Calibri" panose="020F0502020204030204" pitchFamily="34" charset="0"/>
                <a:ea typeface="Comic Sans MS" charset="0"/>
                <a:cs typeface="Calibri" panose="020F0502020204030204" pitchFamily="34" charset="0"/>
              </a:rPr>
              <a:t>, ÖAV, etc.</a:t>
            </a:r>
            <a:endParaRPr lang="de-DE" sz="1400" b="1" dirty="0">
              <a:latin typeface="Calibri" panose="020F0502020204030204" pitchFamily="34" charset="0"/>
              <a:ea typeface="Comic Sans MS" charset="0"/>
              <a:cs typeface="Calibri" panose="020F0502020204030204" pitchFamily="34" charset="0"/>
            </a:endParaRPr>
          </a:p>
        </p:txBody>
      </p:sp>
      <p:pic>
        <p:nvPicPr>
          <p:cNvPr id="6" name="Grafik 5">
            <a:extLst>
              <a:ext uri="{FF2B5EF4-FFF2-40B4-BE49-F238E27FC236}">
                <a16:creationId xmlns:a16="http://schemas.microsoft.com/office/drawing/2014/main" id="{ACEAD1B5-DCCA-4216-8678-D16070C674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843" y="2089977"/>
            <a:ext cx="2485750" cy="3634137"/>
          </a:xfrm>
          <a:prstGeom prst="rect">
            <a:avLst/>
          </a:prstGeom>
        </p:spPr>
      </p:pic>
      <p:sp>
        <p:nvSpPr>
          <p:cNvPr id="15" name="Rechteck 2"/>
          <p:cNvSpPr/>
          <p:nvPr/>
        </p:nvSpPr>
        <p:spPr>
          <a:xfrm>
            <a:off x="250825" y="1557338"/>
            <a:ext cx="8532813" cy="561692"/>
          </a:xfrm>
          <a:prstGeom prst="rect">
            <a:avLst/>
          </a:prstGeom>
        </p:spPr>
        <p:txBody>
          <a:bodyPr anchor="t">
            <a:spAutoFit/>
          </a:bodyPr>
          <a:lstStyle/>
          <a:p>
            <a:pPr>
              <a:defRPr/>
            </a:pPr>
            <a:r>
              <a:rPr lang="de-DE" sz="2000" b="1" dirty="0">
                <a:latin typeface="Calibri" panose="020F0502020204030204" pitchFamily="34" charset="0"/>
                <a:ea typeface="Comic Sans MS" charset="0"/>
                <a:cs typeface="Calibri" panose="020F0502020204030204" pitchFamily="34" charset="0"/>
              </a:rPr>
              <a:t>3) </a:t>
            </a:r>
            <a:r>
              <a:rPr lang="de-DE" sz="2000" b="1" dirty="0">
                <a:solidFill>
                  <a:srgbClr val="009051"/>
                </a:solidFill>
                <a:latin typeface="Calibri" panose="020F0502020204030204" pitchFamily="34" charset="0"/>
                <a:ea typeface="Comic Sans MS" charset="0"/>
                <a:cs typeface="Calibri" panose="020F0502020204030204" pitchFamily="34" charset="0"/>
              </a:rPr>
              <a:t>Career </a:t>
            </a:r>
            <a:r>
              <a:rPr lang="de-DE" sz="2000" b="1" dirty="0" err="1">
                <a:solidFill>
                  <a:srgbClr val="009051"/>
                </a:solidFill>
                <a:latin typeface="Calibri" panose="020F0502020204030204" pitchFamily="34" charset="0"/>
                <a:ea typeface="Comic Sans MS" charset="0"/>
                <a:cs typeface="Calibri" panose="020F0502020204030204" pitchFamily="34" charset="0"/>
              </a:rPr>
              <a:t>opportunities</a:t>
            </a:r>
            <a:r>
              <a:rPr lang="de-DE" sz="2000" b="1" dirty="0">
                <a:solidFill>
                  <a:srgbClr val="009051"/>
                </a:solidFill>
                <a:latin typeface="Calibri" panose="020F0502020204030204" pitchFamily="34" charset="0"/>
                <a:ea typeface="Comic Sans MS" charset="0"/>
                <a:cs typeface="Calibri" panose="020F0502020204030204" pitchFamily="34" charset="0"/>
              </a:rPr>
              <a:t> – </a:t>
            </a:r>
            <a:r>
              <a:rPr lang="de-DE" sz="2000" b="1" dirty="0" err="1">
                <a:solidFill>
                  <a:srgbClr val="009051"/>
                </a:solidFill>
                <a:latin typeface="Calibri" panose="020F0502020204030204" pitchFamily="34" charset="0"/>
                <a:ea typeface="Comic Sans MS" charset="0"/>
                <a:cs typeface="Calibri" panose="020F0502020204030204" pitchFamily="34" charset="0"/>
              </a:rPr>
              <a:t>selected</a:t>
            </a:r>
            <a:r>
              <a:rPr lang="de-DE" sz="2000" b="1" dirty="0">
                <a:solidFill>
                  <a:srgbClr val="009051"/>
                </a:solidFill>
                <a:latin typeface="Calibri" panose="020F0502020204030204" pitchFamily="34" charset="0"/>
                <a:ea typeface="Comic Sans MS" charset="0"/>
                <a:cs typeface="Calibri" panose="020F0502020204030204" pitchFamily="34" charset="0"/>
              </a:rPr>
              <a:t> </a:t>
            </a:r>
            <a:r>
              <a:rPr lang="de-DE" sz="2000" b="1" dirty="0" err="1">
                <a:solidFill>
                  <a:srgbClr val="009051"/>
                </a:solidFill>
                <a:latin typeface="Calibri" panose="020F0502020204030204" pitchFamily="34" charset="0"/>
                <a:ea typeface="Comic Sans MS" charset="0"/>
                <a:cs typeface="Calibri" panose="020F0502020204030204" pitchFamily="34" charset="0"/>
              </a:rPr>
              <a:t>examples</a:t>
            </a:r>
            <a:endParaRPr lang="de-DE" sz="2000" b="1" dirty="0">
              <a:solidFill>
                <a:srgbClr val="009051"/>
              </a:solidFill>
              <a:latin typeface="Calibri" panose="020F0502020204030204" pitchFamily="34" charset="0"/>
              <a:ea typeface="Comic Sans MS" charset="0"/>
              <a:cs typeface="Calibri" panose="020F0502020204030204" pitchFamily="34" charset="0"/>
            </a:endParaRPr>
          </a:p>
          <a:p>
            <a:pPr>
              <a:defRPr/>
            </a:pPr>
            <a:endParaRPr lang="de-DE" sz="1050" b="1" dirty="0">
              <a:latin typeface="Calibri" panose="020F0502020204030204" pitchFamily="34" charset="0"/>
              <a:ea typeface="Comic Sans MS" charset="0"/>
              <a:cs typeface="Calibri" panose="020F0502020204030204" pitchFamily="34" charset="0"/>
            </a:endParaRPr>
          </a:p>
        </p:txBody>
      </p:sp>
      <p:sp>
        <p:nvSpPr>
          <p:cNvPr id="16" name="Rechteck 2"/>
          <p:cNvSpPr/>
          <p:nvPr/>
        </p:nvSpPr>
        <p:spPr>
          <a:xfrm>
            <a:off x="-5068" y="6340988"/>
            <a:ext cx="9143999" cy="338554"/>
          </a:xfrm>
          <a:prstGeom prst="rect">
            <a:avLst/>
          </a:prstGeom>
        </p:spPr>
        <p:txBody>
          <a:bodyPr wrap="square">
            <a:spAutoFit/>
          </a:bodyPr>
          <a:lstStyle/>
          <a:p>
            <a:pPr marL="182562" algn="ctr">
              <a:defRPr/>
            </a:pPr>
            <a:r>
              <a:rPr lang="de-DE" sz="1600" b="1" dirty="0" err="1">
                <a:latin typeface="Calibri" panose="020F0502020204030204" pitchFamily="34" charset="0"/>
                <a:ea typeface="Comic Sans MS" charset="0"/>
                <a:cs typeface="Calibri" panose="020F0502020204030204" pitchFamily="34" charset="0"/>
              </a:rPr>
              <a:t>nature</a:t>
            </a:r>
            <a:r>
              <a:rPr lang="de-DE" sz="1600" b="1" dirty="0">
                <a:latin typeface="Calibri" panose="020F0502020204030204" pitchFamily="34" charset="0"/>
                <a:ea typeface="Comic Sans MS" charset="0"/>
                <a:cs typeface="Calibri" panose="020F0502020204030204" pitchFamily="34" charset="0"/>
              </a:rPr>
              <a:t> </a:t>
            </a:r>
            <a:r>
              <a:rPr lang="de-DE" sz="1600" b="1" dirty="0" err="1">
                <a:latin typeface="Calibri" panose="020F0502020204030204" pitchFamily="34" charset="0"/>
                <a:ea typeface="Comic Sans MS" charset="0"/>
                <a:cs typeface="Calibri" panose="020F0502020204030204" pitchFamily="34" charset="0"/>
              </a:rPr>
              <a:t>and</a:t>
            </a:r>
            <a:r>
              <a:rPr lang="de-DE" sz="1600" b="1" dirty="0">
                <a:latin typeface="Calibri" panose="020F0502020204030204" pitchFamily="34" charset="0"/>
                <a:ea typeface="Comic Sans MS" charset="0"/>
                <a:cs typeface="Calibri" panose="020F0502020204030204" pitchFamily="34" charset="0"/>
              </a:rPr>
              <a:t> environmental </a:t>
            </a:r>
            <a:r>
              <a:rPr lang="de-DE" sz="1600" b="1" dirty="0" err="1">
                <a:latin typeface="Calibri" panose="020F0502020204030204" pitchFamily="34" charset="0"/>
                <a:ea typeface="Comic Sans MS" charset="0"/>
                <a:cs typeface="Calibri" panose="020F0502020204030204" pitchFamily="34" charset="0"/>
              </a:rPr>
              <a:t>protection</a:t>
            </a:r>
            <a:endParaRPr lang="de-DE" sz="1600" b="1" dirty="0">
              <a:latin typeface="Calibri" panose="020F0502020204030204" pitchFamily="34" charset="0"/>
              <a:ea typeface="Comic Sans MS" charset="0"/>
              <a:cs typeface="Calibri" panose="020F0502020204030204" pitchFamily="34" charset="0"/>
            </a:endParaRPr>
          </a:p>
        </p:txBody>
      </p:sp>
      <p:sp>
        <p:nvSpPr>
          <p:cNvPr id="17"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1359205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 y="6301309"/>
            <a:ext cx="9143999" cy="338554"/>
          </a:xfrm>
          <a:prstGeom prst="rect">
            <a:avLst/>
          </a:prstGeom>
        </p:spPr>
        <p:txBody>
          <a:bodyPr wrap="square">
            <a:spAutoFit/>
          </a:bodyPr>
          <a:lstStyle/>
          <a:p>
            <a:pPr marL="182562" algn="ctr">
              <a:defRPr/>
            </a:pPr>
            <a:r>
              <a:rPr lang="en-GB" sz="1600" b="1" dirty="0">
                <a:latin typeface="Calibri" panose="020F0502020204030204" pitchFamily="34" charset="0"/>
                <a:ea typeface="Comic Sans MS" charset="0"/>
                <a:cs typeface="Calibri" panose="020F0502020204030204" pitchFamily="34" charset="0"/>
              </a:rPr>
              <a:t>Technical and engineering positions</a:t>
            </a:r>
            <a:endParaRPr lang="de-DE" sz="1600" b="1" dirty="0">
              <a:latin typeface="Calibri" panose="020F0502020204030204" pitchFamily="34" charset="0"/>
              <a:ea typeface="Comic Sans MS" charset="0"/>
              <a:cs typeface="Calibri" panose="020F0502020204030204" pitchFamily="34" charset="0"/>
            </a:endParaRPr>
          </a:p>
        </p:txBody>
      </p:sp>
      <p:sp>
        <p:nvSpPr>
          <p:cNvPr id="6" name="Rechteck 5"/>
          <p:cNvSpPr/>
          <p:nvPr/>
        </p:nvSpPr>
        <p:spPr>
          <a:xfrm>
            <a:off x="135421" y="5836991"/>
            <a:ext cx="2123147" cy="307777"/>
          </a:xfrm>
          <a:prstGeom prst="rect">
            <a:avLst/>
          </a:prstGeom>
        </p:spPr>
        <p:txBody>
          <a:bodyPr wrap="square">
            <a:spAutoFit/>
          </a:bodyPr>
          <a:lstStyle/>
          <a:p>
            <a:pPr algn="ctr"/>
            <a:r>
              <a:rPr lang="en-GB" sz="1400" b="1" dirty="0">
                <a:latin typeface="Calibri" panose="020F0502020204030204" pitchFamily="34" charset="0"/>
                <a:ea typeface="Comic Sans MS" charset="0"/>
                <a:cs typeface="Calibri" panose="020F0502020204030204" pitchFamily="34" charset="0"/>
              </a:rPr>
              <a:t>http://</a:t>
            </a:r>
            <a:r>
              <a:rPr lang="en-GB" sz="1400" b="1" dirty="0" err="1">
                <a:latin typeface="Calibri" panose="020F0502020204030204" pitchFamily="34" charset="0"/>
                <a:ea typeface="Comic Sans MS" charset="0"/>
                <a:cs typeface="Calibri" panose="020F0502020204030204" pitchFamily="34" charset="0"/>
              </a:rPr>
              <a:t>www.oekoteam.at</a:t>
            </a:r>
            <a:endParaRPr lang="en-GB" sz="1400" b="1" dirty="0">
              <a:latin typeface="Calibri" panose="020F0502020204030204" pitchFamily="34" charset="0"/>
              <a:ea typeface="Comic Sans MS" charset="0"/>
              <a:cs typeface="Calibri" panose="020F0502020204030204" pitchFamily="34" charset="0"/>
            </a:endParaRPr>
          </a:p>
        </p:txBody>
      </p:sp>
      <p:pic>
        <p:nvPicPr>
          <p:cNvPr id="3" name="Bild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65176" y="2574690"/>
            <a:ext cx="5590846" cy="3293215"/>
          </a:xfrm>
          <a:prstGeom prst="rect">
            <a:avLst/>
          </a:prstGeom>
        </p:spPr>
      </p:pic>
      <p:grpSp>
        <p:nvGrpSpPr>
          <p:cNvPr id="7" name="Gruppierung 4">
            <a:extLst>
              <a:ext uri="{FF2B5EF4-FFF2-40B4-BE49-F238E27FC236}">
                <a16:creationId xmlns:a16="http://schemas.microsoft.com/office/drawing/2014/main" id="{6D929E48-B79C-2840-93FC-49BEB8B6B848}"/>
              </a:ext>
            </a:extLst>
          </p:cNvPr>
          <p:cNvGrpSpPr/>
          <p:nvPr/>
        </p:nvGrpSpPr>
        <p:grpSpPr>
          <a:xfrm>
            <a:off x="-5068" y="713232"/>
            <a:ext cx="9144000" cy="788924"/>
            <a:chOff x="-5068" y="713232"/>
            <a:chExt cx="9144000" cy="788924"/>
          </a:xfrm>
        </p:grpSpPr>
        <p:pic>
          <p:nvPicPr>
            <p:cNvPr id="8" name="Bild 4" descr="PP Vorlage Biologie2.jpg">
              <a:extLst>
                <a:ext uri="{FF2B5EF4-FFF2-40B4-BE49-F238E27FC236}">
                  <a16:creationId xmlns:a16="http://schemas.microsoft.com/office/drawing/2014/main" id="{9023DE29-577B-924A-AD40-60468AF01DF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0" name="Bild 6">
              <a:extLst>
                <a:ext uri="{FF2B5EF4-FFF2-40B4-BE49-F238E27FC236}">
                  <a16:creationId xmlns:a16="http://schemas.microsoft.com/office/drawing/2014/main" id="{5FCE1937-7FE5-874F-B9A5-5F6E3737F3D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13" name="Rechteck 12">
            <a:extLst>
              <a:ext uri="{FF2B5EF4-FFF2-40B4-BE49-F238E27FC236}">
                <a16:creationId xmlns:a16="http://schemas.microsoft.com/office/drawing/2014/main" id="{7892652E-D7A0-4411-837B-45B31EBB06EE}"/>
              </a:ext>
            </a:extLst>
          </p:cNvPr>
          <p:cNvSpPr/>
          <p:nvPr/>
        </p:nvSpPr>
        <p:spPr>
          <a:xfrm>
            <a:off x="6463938" y="5735423"/>
            <a:ext cx="2123147" cy="523220"/>
          </a:xfrm>
          <a:prstGeom prst="rect">
            <a:avLst/>
          </a:prstGeom>
        </p:spPr>
        <p:txBody>
          <a:bodyPr wrap="square">
            <a:spAutoFit/>
          </a:bodyPr>
          <a:lstStyle/>
          <a:p>
            <a:pPr algn="ctr"/>
            <a:r>
              <a:rPr lang="en-GB" sz="1400" b="1" dirty="0">
                <a:latin typeface="Calibri" panose="020F0502020204030204" pitchFamily="34" charset="0"/>
                <a:ea typeface="Comic Sans MS" charset="0"/>
                <a:cs typeface="Calibri" panose="020F0502020204030204" pitchFamily="34" charset="0"/>
              </a:rPr>
              <a:t>Iris </a:t>
            </a:r>
            <a:r>
              <a:rPr lang="en-GB" sz="1400" b="1" dirty="0" err="1">
                <a:latin typeface="Calibri" panose="020F0502020204030204" pitchFamily="34" charset="0"/>
                <a:ea typeface="Comic Sans MS" charset="0"/>
                <a:cs typeface="Calibri" panose="020F0502020204030204" pitchFamily="34" charset="0"/>
              </a:rPr>
              <a:t>Trenkwalder</a:t>
            </a:r>
            <a:endParaRPr lang="en-GB" sz="1400" b="1" dirty="0">
              <a:latin typeface="Calibri" panose="020F0502020204030204" pitchFamily="34" charset="0"/>
              <a:ea typeface="Comic Sans MS" charset="0"/>
              <a:cs typeface="Calibri" panose="020F0502020204030204" pitchFamily="34" charset="0"/>
            </a:endParaRPr>
          </a:p>
          <a:p>
            <a:pPr algn="ctr"/>
            <a:r>
              <a:rPr lang="en-GB" sz="1400" dirty="0">
                <a:latin typeface="Calibri" panose="020F0502020204030204" pitchFamily="34" charset="0"/>
                <a:ea typeface="Comic Sans MS" charset="0"/>
                <a:cs typeface="Calibri" panose="020F0502020204030204" pitchFamily="34" charset="0"/>
              </a:rPr>
              <a:t>Atelier </a:t>
            </a:r>
            <a:r>
              <a:rPr lang="en-GB" sz="1400" dirty="0" err="1">
                <a:latin typeface="Calibri" panose="020F0502020204030204" pitchFamily="34" charset="0"/>
                <a:ea typeface="Comic Sans MS" charset="0"/>
                <a:cs typeface="Calibri" panose="020F0502020204030204" pitchFamily="34" charset="0"/>
              </a:rPr>
              <a:t>Gstrein</a:t>
            </a:r>
            <a:endParaRPr lang="en-GB" sz="1400" dirty="0">
              <a:latin typeface="Calibri" panose="020F0502020204030204" pitchFamily="34" charset="0"/>
              <a:ea typeface="Comic Sans MS" charset="0"/>
              <a:cs typeface="Calibri" panose="020F0502020204030204" pitchFamily="34" charset="0"/>
            </a:endParaRPr>
          </a:p>
        </p:txBody>
      </p:sp>
      <p:pic>
        <p:nvPicPr>
          <p:cNvPr id="2" name="Grafik 1"/>
          <p:cNvPicPr>
            <a:picLocks noChangeAspect="1"/>
          </p:cNvPicPr>
          <p:nvPr/>
        </p:nvPicPr>
        <p:blipFill rotWithShape="1">
          <a:blip r:embed="rId6" cstate="print">
            <a:extLst>
              <a:ext uri="{28A0092B-C50C-407E-A947-70E740481C1C}">
                <a14:useLocalDpi xmlns:a14="http://schemas.microsoft.com/office/drawing/2010/main" val="0"/>
              </a:ext>
            </a:extLst>
          </a:blip>
          <a:srcRect b="-1"/>
          <a:stretch/>
        </p:blipFill>
        <p:spPr>
          <a:xfrm rot="16200000">
            <a:off x="6206483" y="3438367"/>
            <a:ext cx="2528987" cy="2014072"/>
          </a:xfrm>
          <a:prstGeom prst="rect">
            <a:avLst/>
          </a:prstGeom>
        </p:spPr>
      </p:pic>
      <p:sp>
        <p:nvSpPr>
          <p:cNvPr id="14" name="Rechteck 2"/>
          <p:cNvSpPr/>
          <p:nvPr/>
        </p:nvSpPr>
        <p:spPr>
          <a:xfrm>
            <a:off x="250825" y="1557338"/>
            <a:ext cx="8532813" cy="561692"/>
          </a:xfrm>
          <a:prstGeom prst="rect">
            <a:avLst/>
          </a:prstGeom>
        </p:spPr>
        <p:txBody>
          <a:bodyPr anchor="t">
            <a:spAutoFit/>
          </a:bodyPr>
          <a:lstStyle/>
          <a:p>
            <a:pPr>
              <a:defRPr/>
            </a:pPr>
            <a:r>
              <a:rPr lang="de-DE" sz="2000" b="1" dirty="0">
                <a:latin typeface="Calibri" panose="020F0502020204030204" pitchFamily="34" charset="0"/>
                <a:ea typeface="Comic Sans MS" charset="0"/>
                <a:cs typeface="Calibri" panose="020F0502020204030204" pitchFamily="34" charset="0"/>
              </a:rPr>
              <a:t>3) </a:t>
            </a:r>
            <a:r>
              <a:rPr lang="de-DE" sz="2000" b="1" dirty="0">
                <a:solidFill>
                  <a:srgbClr val="009051"/>
                </a:solidFill>
                <a:latin typeface="Calibri" panose="020F0502020204030204" pitchFamily="34" charset="0"/>
                <a:ea typeface="Comic Sans MS" charset="0"/>
                <a:cs typeface="Calibri" panose="020F0502020204030204" pitchFamily="34" charset="0"/>
              </a:rPr>
              <a:t>Career </a:t>
            </a:r>
            <a:r>
              <a:rPr lang="de-DE" sz="2000" b="1" dirty="0" err="1">
                <a:solidFill>
                  <a:srgbClr val="009051"/>
                </a:solidFill>
                <a:latin typeface="Calibri" panose="020F0502020204030204" pitchFamily="34" charset="0"/>
                <a:ea typeface="Comic Sans MS" charset="0"/>
                <a:cs typeface="Calibri" panose="020F0502020204030204" pitchFamily="34" charset="0"/>
              </a:rPr>
              <a:t>opportunities</a:t>
            </a:r>
            <a:r>
              <a:rPr lang="de-DE" sz="2000" b="1" dirty="0">
                <a:solidFill>
                  <a:srgbClr val="009051"/>
                </a:solidFill>
                <a:latin typeface="Calibri" panose="020F0502020204030204" pitchFamily="34" charset="0"/>
                <a:ea typeface="Comic Sans MS" charset="0"/>
                <a:cs typeface="Calibri" panose="020F0502020204030204" pitchFamily="34" charset="0"/>
              </a:rPr>
              <a:t> – </a:t>
            </a:r>
            <a:r>
              <a:rPr lang="de-DE" sz="2000" b="1" dirty="0" err="1">
                <a:solidFill>
                  <a:srgbClr val="009051"/>
                </a:solidFill>
                <a:latin typeface="Calibri" panose="020F0502020204030204" pitchFamily="34" charset="0"/>
                <a:ea typeface="Comic Sans MS" charset="0"/>
                <a:cs typeface="Calibri" panose="020F0502020204030204" pitchFamily="34" charset="0"/>
              </a:rPr>
              <a:t>selected</a:t>
            </a:r>
            <a:r>
              <a:rPr lang="de-DE" sz="2000" b="1" dirty="0">
                <a:solidFill>
                  <a:srgbClr val="009051"/>
                </a:solidFill>
                <a:latin typeface="Calibri" panose="020F0502020204030204" pitchFamily="34" charset="0"/>
                <a:ea typeface="Comic Sans MS" charset="0"/>
                <a:cs typeface="Calibri" panose="020F0502020204030204" pitchFamily="34" charset="0"/>
              </a:rPr>
              <a:t> </a:t>
            </a:r>
            <a:r>
              <a:rPr lang="de-DE" sz="2000" b="1" dirty="0" err="1">
                <a:solidFill>
                  <a:srgbClr val="009051"/>
                </a:solidFill>
                <a:latin typeface="Calibri" panose="020F0502020204030204" pitchFamily="34" charset="0"/>
                <a:ea typeface="Comic Sans MS" charset="0"/>
                <a:cs typeface="Calibri" panose="020F0502020204030204" pitchFamily="34" charset="0"/>
              </a:rPr>
              <a:t>examples</a:t>
            </a:r>
            <a:endParaRPr lang="de-DE" sz="2000" b="1" dirty="0">
              <a:solidFill>
                <a:srgbClr val="009051"/>
              </a:solidFill>
              <a:latin typeface="Calibri" panose="020F0502020204030204" pitchFamily="34" charset="0"/>
              <a:ea typeface="Comic Sans MS" charset="0"/>
              <a:cs typeface="Calibri" panose="020F0502020204030204" pitchFamily="34" charset="0"/>
            </a:endParaRPr>
          </a:p>
          <a:p>
            <a:pPr>
              <a:defRPr/>
            </a:pPr>
            <a:endParaRPr lang="de-DE" sz="1050" b="1" dirty="0">
              <a:latin typeface="Calibri" panose="020F0502020204030204" pitchFamily="34" charset="0"/>
              <a:ea typeface="Comic Sans MS" charset="0"/>
              <a:cs typeface="Calibri" panose="020F0502020204030204" pitchFamily="34" charset="0"/>
            </a:endParaRPr>
          </a:p>
        </p:txBody>
      </p:sp>
      <p:sp>
        <p:nvSpPr>
          <p:cNvPr id="15"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15053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068" y="5952520"/>
            <a:ext cx="9143999" cy="584775"/>
          </a:xfrm>
          <a:prstGeom prst="rect">
            <a:avLst/>
          </a:prstGeom>
        </p:spPr>
        <p:txBody>
          <a:bodyPr wrap="square">
            <a:spAutoFit/>
          </a:bodyPr>
          <a:lstStyle/>
          <a:p>
            <a:pPr marL="182562" algn="ctr">
              <a:defRPr/>
            </a:pPr>
            <a:r>
              <a:rPr lang="en-GB" sz="1600" b="1" dirty="0">
                <a:latin typeface="Calibri" panose="020F0502020204030204" pitchFamily="34" charset="0"/>
                <a:ea typeface="Comic Sans MS" charset="0"/>
                <a:cs typeface="Calibri" panose="020F0502020204030204" pitchFamily="34" charset="0"/>
              </a:rPr>
              <a:t>Divisions with laboratory requirements </a:t>
            </a:r>
          </a:p>
          <a:p>
            <a:pPr marL="182562" algn="ctr">
              <a:defRPr/>
            </a:pPr>
            <a:r>
              <a:rPr lang="en-GB" sz="1600" b="1" dirty="0">
                <a:latin typeface="Calibri" panose="020F0502020204030204" pitchFamily="34" charset="0"/>
                <a:ea typeface="Comic Sans MS" charset="0"/>
                <a:cs typeface="Calibri" panose="020F0502020204030204" pitchFamily="34" charset="0"/>
              </a:rPr>
              <a:t>(environmental analysis, seed industry, molecular biological </a:t>
            </a:r>
            <a:r>
              <a:rPr lang="en-GB" sz="1600" b="1" dirty="0" smtClean="0">
                <a:latin typeface="Calibri" panose="020F0502020204030204" pitchFamily="34" charset="0"/>
                <a:ea typeface="Comic Sans MS" charset="0"/>
                <a:cs typeface="Calibri" panose="020F0502020204030204" pitchFamily="34" charset="0"/>
              </a:rPr>
              <a:t>laboratories, scientific services</a:t>
            </a:r>
            <a:r>
              <a:rPr lang="de-DE" sz="1600" b="1" dirty="0" smtClean="0">
                <a:latin typeface="Calibri" panose="020F0502020204030204" pitchFamily="34" charset="0"/>
                <a:ea typeface="Comic Sans MS" charset="0"/>
                <a:cs typeface="Calibri" panose="020F0502020204030204" pitchFamily="34" charset="0"/>
              </a:rPr>
              <a:t>)</a:t>
            </a:r>
            <a:endParaRPr lang="de-DE" sz="1600" b="1" dirty="0">
              <a:latin typeface="Calibri" panose="020F0502020204030204" pitchFamily="34" charset="0"/>
              <a:ea typeface="Comic Sans MS" charset="0"/>
              <a:cs typeface="Calibri" panose="020F0502020204030204" pitchFamily="34" charset="0"/>
            </a:endParaRPr>
          </a:p>
        </p:txBody>
      </p:sp>
      <p:sp>
        <p:nvSpPr>
          <p:cNvPr id="6" name="Rechteck 5"/>
          <p:cNvSpPr/>
          <p:nvPr/>
        </p:nvSpPr>
        <p:spPr>
          <a:xfrm>
            <a:off x="1775706" y="5005272"/>
            <a:ext cx="5582450" cy="954107"/>
          </a:xfrm>
          <a:prstGeom prst="rect">
            <a:avLst/>
          </a:prstGeom>
        </p:spPr>
        <p:txBody>
          <a:bodyPr wrap="square">
            <a:spAutoFit/>
          </a:bodyPr>
          <a:lstStyle/>
          <a:p>
            <a:pPr algn="ctr"/>
            <a:r>
              <a:rPr lang="en-GB" sz="1400" b="1" dirty="0">
                <a:solidFill>
                  <a:prstClr val="black"/>
                </a:solidFill>
                <a:latin typeface="Calibri" panose="020F0502020204030204" pitchFamily="34" charset="0"/>
                <a:ea typeface="Comic Sans MS" charset="0"/>
                <a:cs typeface="Calibri" panose="020F0502020204030204" pitchFamily="34" charset="0"/>
              </a:rPr>
              <a:t>Christina </a:t>
            </a:r>
            <a:r>
              <a:rPr lang="en-GB" sz="1400" b="1" dirty="0" err="1">
                <a:solidFill>
                  <a:prstClr val="black"/>
                </a:solidFill>
                <a:latin typeface="Calibri" panose="020F0502020204030204" pitchFamily="34" charset="0"/>
                <a:ea typeface="Comic Sans MS" charset="0"/>
                <a:cs typeface="Calibri" panose="020F0502020204030204" pitchFamily="34" charset="0"/>
              </a:rPr>
              <a:t>Schausberger</a:t>
            </a:r>
            <a:r>
              <a:rPr lang="en-GB" sz="1400" b="1" dirty="0">
                <a:solidFill>
                  <a:prstClr val="black"/>
                </a:solidFill>
                <a:latin typeface="Calibri" panose="020F0502020204030204" pitchFamily="34" charset="0"/>
                <a:ea typeface="Comic Sans MS" charset="0"/>
                <a:cs typeface="Calibri" panose="020F0502020204030204" pitchFamily="34" charset="0"/>
              </a:rPr>
              <a:t>, </a:t>
            </a:r>
            <a:r>
              <a:rPr lang="en-GB" sz="1400" dirty="0">
                <a:solidFill>
                  <a:prstClr val="black"/>
                </a:solidFill>
                <a:latin typeface="Calibri" panose="020F0502020204030204" pitchFamily="34" charset="0"/>
                <a:ea typeface="Comic Sans MS" charset="0"/>
                <a:cs typeface="Calibri" panose="020F0502020204030204" pitchFamily="34" charset="0"/>
              </a:rPr>
              <a:t>Quality control, Richter Pharma</a:t>
            </a:r>
          </a:p>
          <a:p>
            <a:pPr algn="ctr"/>
            <a:r>
              <a:rPr lang="en-GB" sz="1400" b="1" dirty="0">
                <a:solidFill>
                  <a:prstClr val="black"/>
                </a:solidFill>
                <a:latin typeface="Calibri" panose="020F0502020204030204" pitchFamily="34" charset="0"/>
                <a:ea typeface="Comic Sans MS" charset="0"/>
                <a:cs typeface="Calibri" panose="020F0502020204030204" pitchFamily="34" charset="0"/>
              </a:rPr>
              <a:t>Fabiola </a:t>
            </a:r>
            <a:r>
              <a:rPr lang="en-GB" sz="1400" b="1" dirty="0" err="1">
                <a:solidFill>
                  <a:prstClr val="black"/>
                </a:solidFill>
                <a:latin typeface="Calibri" panose="020F0502020204030204" pitchFamily="34" charset="0"/>
                <a:ea typeface="Comic Sans MS" charset="0"/>
                <a:cs typeface="Calibri" panose="020F0502020204030204" pitchFamily="34" charset="0"/>
              </a:rPr>
              <a:t>Morscher</a:t>
            </a:r>
            <a:r>
              <a:rPr lang="en-GB" sz="1400" dirty="0">
                <a:solidFill>
                  <a:prstClr val="black"/>
                </a:solidFill>
                <a:latin typeface="Calibri" panose="020F0502020204030204" pitchFamily="34" charset="0"/>
                <a:ea typeface="Comic Sans MS" charset="0"/>
                <a:cs typeface="Calibri" panose="020F0502020204030204" pitchFamily="34" charset="0"/>
              </a:rPr>
              <a:t>, Pharmacist</a:t>
            </a:r>
          </a:p>
          <a:p>
            <a:pPr algn="ctr"/>
            <a:r>
              <a:rPr lang="en-GB" sz="1400" b="1" dirty="0">
                <a:solidFill>
                  <a:prstClr val="black"/>
                </a:solidFill>
                <a:latin typeface="Calibri" panose="020F0502020204030204" pitchFamily="34" charset="0"/>
                <a:ea typeface="Comic Sans MS" charset="0"/>
                <a:cs typeface="Calibri" panose="020F0502020204030204" pitchFamily="34" charset="0"/>
              </a:rPr>
              <a:t>Theresa </a:t>
            </a:r>
            <a:r>
              <a:rPr lang="en-GB" sz="1400" b="1" dirty="0" err="1">
                <a:solidFill>
                  <a:prstClr val="black"/>
                </a:solidFill>
                <a:latin typeface="Calibri" panose="020F0502020204030204" pitchFamily="34" charset="0"/>
                <a:ea typeface="Comic Sans MS" charset="0"/>
                <a:cs typeface="Calibri" panose="020F0502020204030204" pitchFamily="34" charset="0"/>
              </a:rPr>
              <a:t>Baur</a:t>
            </a:r>
            <a:r>
              <a:rPr lang="en-GB" sz="1400" b="1" dirty="0">
                <a:solidFill>
                  <a:prstClr val="black"/>
                </a:solidFill>
                <a:latin typeface="Calibri" panose="020F0502020204030204" pitchFamily="34" charset="0"/>
                <a:ea typeface="Comic Sans MS" charset="0"/>
                <a:cs typeface="Calibri" panose="020F0502020204030204" pitchFamily="34" charset="0"/>
              </a:rPr>
              <a:t>, </a:t>
            </a:r>
            <a:r>
              <a:rPr lang="en-GB" sz="1400" dirty="0">
                <a:solidFill>
                  <a:prstClr val="black"/>
                </a:solidFill>
                <a:latin typeface="Calibri" panose="020F0502020204030204" pitchFamily="34" charset="0"/>
                <a:ea typeface="Comic Sans MS" charset="0"/>
                <a:cs typeface="Calibri" panose="020F0502020204030204" pitchFamily="34" charset="0"/>
              </a:rPr>
              <a:t>QS officer, </a:t>
            </a:r>
            <a:r>
              <a:rPr lang="en-GB" sz="1400" dirty="0" err="1">
                <a:solidFill>
                  <a:prstClr val="black"/>
                </a:solidFill>
                <a:latin typeface="Calibri" panose="020F0502020204030204" pitchFamily="34" charset="0"/>
                <a:ea typeface="Comic Sans MS" charset="0"/>
                <a:cs typeface="Calibri" panose="020F0502020204030204" pitchFamily="34" charset="0"/>
              </a:rPr>
              <a:t>Kalb</a:t>
            </a:r>
            <a:r>
              <a:rPr lang="en-GB" sz="1400" dirty="0">
                <a:solidFill>
                  <a:prstClr val="black"/>
                </a:solidFill>
                <a:latin typeface="Calibri" panose="020F0502020204030204" pitchFamily="34" charset="0"/>
                <a:ea typeface="Comic Sans MS" charset="0"/>
                <a:cs typeface="Calibri" panose="020F0502020204030204" pitchFamily="34" charset="0"/>
              </a:rPr>
              <a:t> </a:t>
            </a:r>
            <a:r>
              <a:rPr lang="en-GB" sz="1400" dirty="0" err="1" smtClean="0">
                <a:solidFill>
                  <a:prstClr val="black"/>
                </a:solidFill>
                <a:latin typeface="Calibri" panose="020F0502020204030204" pitchFamily="34" charset="0"/>
                <a:ea typeface="Comic Sans MS" charset="0"/>
                <a:cs typeface="Calibri" panose="020F0502020204030204" pitchFamily="34" charset="0"/>
              </a:rPr>
              <a:t>Analytik</a:t>
            </a:r>
            <a:endParaRPr lang="en-GB" sz="1400" dirty="0" smtClean="0">
              <a:solidFill>
                <a:prstClr val="black"/>
              </a:solidFill>
              <a:latin typeface="Calibri" panose="020F0502020204030204" pitchFamily="34" charset="0"/>
              <a:ea typeface="Comic Sans MS" charset="0"/>
              <a:cs typeface="Calibri" panose="020F0502020204030204" pitchFamily="34" charset="0"/>
            </a:endParaRPr>
          </a:p>
          <a:p>
            <a:pPr algn="ctr"/>
            <a:r>
              <a:rPr lang="en-GB" sz="1400" b="1" dirty="0" smtClean="0">
                <a:solidFill>
                  <a:prstClr val="black"/>
                </a:solidFill>
                <a:latin typeface="Calibri" panose="020F0502020204030204" pitchFamily="34" charset="0"/>
                <a:ea typeface="Comic Sans MS" charset="0"/>
                <a:cs typeface="Calibri" panose="020F0502020204030204" pitchFamily="34" charset="0"/>
              </a:rPr>
              <a:t>David Clara</a:t>
            </a:r>
            <a:r>
              <a:rPr lang="en-GB" sz="1400" dirty="0" smtClean="0">
                <a:solidFill>
                  <a:prstClr val="black"/>
                </a:solidFill>
                <a:latin typeface="Calibri" panose="020F0502020204030204" pitchFamily="34" charset="0"/>
                <a:ea typeface="Comic Sans MS" charset="0"/>
                <a:cs typeface="Calibri" panose="020F0502020204030204" pitchFamily="34" charset="0"/>
              </a:rPr>
              <a:t>, Eurofins Genomics</a:t>
            </a:r>
            <a:endParaRPr lang="en-GB" sz="1400" dirty="0">
              <a:solidFill>
                <a:prstClr val="black"/>
              </a:solidFill>
              <a:latin typeface="Calibri" panose="020F0502020204030204" pitchFamily="34" charset="0"/>
              <a:ea typeface="Comic Sans MS" charset="0"/>
              <a:cs typeface="Calibri" panose="020F0502020204030204" pitchFamily="34" charset="0"/>
            </a:endParaRPr>
          </a:p>
        </p:txBody>
      </p:sp>
      <p:grpSp>
        <p:nvGrpSpPr>
          <p:cNvPr id="7" name="Gruppierung 4">
            <a:extLst>
              <a:ext uri="{FF2B5EF4-FFF2-40B4-BE49-F238E27FC236}">
                <a16:creationId xmlns:a16="http://schemas.microsoft.com/office/drawing/2014/main" id="{F6598BD5-26BA-3C44-AE13-F6A144BCCF0B}"/>
              </a:ext>
            </a:extLst>
          </p:cNvPr>
          <p:cNvGrpSpPr/>
          <p:nvPr/>
        </p:nvGrpSpPr>
        <p:grpSpPr>
          <a:xfrm>
            <a:off x="-5068" y="713232"/>
            <a:ext cx="9144000" cy="788924"/>
            <a:chOff x="-5068" y="713232"/>
            <a:chExt cx="9144000" cy="788924"/>
          </a:xfrm>
        </p:grpSpPr>
        <p:pic>
          <p:nvPicPr>
            <p:cNvPr id="8" name="Bild 4" descr="PP Vorlage Biologie2.jpg">
              <a:extLst>
                <a:ext uri="{FF2B5EF4-FFF2-40B4-BE49-F238E27FC236}">
                  <a16:creationId xmlns:a16="http://schemas.microsoft.com/office/drawing/2014/main" id="{693067AA-8233-A941-94BA-39BEA9095F1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1" name="Bild 6">
              <a:extLst>
                <a:ext uri="{FF2B5EF4-FFF2-40B4-BE49-F238E27FC236}">
                  <a16:creationId xmlns:a16="http://schemas.microsoft.com/office/drawing/2014/main" id="{DFB13A71-3355-8D47-BCCC-C453F349FBA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grpSp>
        <p:nvGrpSpPr>
          <p:cNvPr id="2" name="Group 1"/>
          <p:cNvGrpSpPr/>
          <p:nvPr/>
        </p:nvGrpSpPr>
        <p:grpSpPr>
          <a:xfrm>
            <a:off x="2503536" y="2128300"/>
            <a:ext cx="4136928" cy="2725828"/>
            <a:chOff x="1895038" y="2128300"/>
            <a:chExt cx="4136928" cy="2725828"/>
          </a:xfrm>
        </p:grpSpPr>
        <p:pic>
          <p:nvPicPr>
            <p:cNvPr id="10" name="Bild 9" descr="Fabiola und Christina.jpe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895038" y="2128300"/>
              <a:ext cx="2495476" cy="2725465"/>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456658" y="2128300"/>
              <a:ext cx="1575308" cy="2725828"/>
            </a:xfrm>
            <a:prstGeom prst="rect">
              <a:avLst/>
            </a:prstGeom>
          </p:spPr>
        </p:pic>
      </p:grpSp>
      <p:sp>
        <p:nvSpPr>
          <p:cNvPr id="15" name="Rechteck 2"/>
          <p:cNvSpPr/>
          <p:nvPr/>
        </p:nvSpPr>
        <p:spPr>
          <a:xfrm>
            <a:off x="250825" y="1557338"/>
            <a:ext cx="8532813" cy="561692"/>
          </a:xfrm>
          <a:prstGeom prst="rect">
            <a:avLst/>
          </a:prstGeom>
        </p:spPr>
        <p:txBody>
          <a:bodyPr anchor="t">
            <a:spAutoFit/>
          </a:bodyPr>
          <a:lstStyle/>
          <a:p>
            <a:pPr>
              <a:defRPr/>
            </a:pPr>
            <a:r>
              <a:rPr lang="de-DE" sz="2000" b="1" dirty="0">
                <a:latin typeface="Calibri" panose="020F0502020204030204" pitchFamily="34" charset="0"/>
                <a:ea typeface="Comic Sans MS" charset="0"/>
                <a:cs typeface="Calibri" panose="020F0502020204030204" pitchFamily="34" charset="0"/>
              </a:rPr>
              <a:t>3) </a:t>
            </a:r>
            <a:r>
              <a:rPr lang="de-DE" sz="2000" b="1" dirty="0">
                <a:solidFill>
                  <a:srgbClr val="009051"/>
                </a:solidFill>
                <a:latin typeface="Calibri" panose="020F0502020204030204" pitchFamily="34" charset="0"/>
                <a:ea typeface="Comic Sans MS" charset="0"/>
                <a:cs typeface="Calibri" panose="020F0502020204030204" pitchFamily="34" charset="0"/>
              </a:rPr>
              <a:t>Career </a:t>
            </a:r>
            <a:r>
              <a:rPr lang="de-DE" sz="2000" b="1" dirty="0" err="1">
                <a:solidFill>
                  <a:srgbClr val="009051"/>
                </a:solidFill>
                <a:latin typeface="Calibri" panose="020F0502020204030204" pitchFamily="34" charset="0"/>
                <a:ea typeface="Comic Sans MS" charset="0"/>
                <a:cs typeface="Calibri" panose="020F0502020204030204" pitchFamily="34" charset="0"/>
              </a:rPr>
              <a:t>opportunities</a:t>
            </a:r>
            <a:r>
              <a:rPr lang="de-DE" sz="2000" b="1" dirty="0">
                <a:solidFill>
                  <a:srgbClr val="009051"/>
                </a:solidFill>
                <a:latin typeface="Calibri" panose="020F0502020204030204" pitchFamily="34" charset="0"/>
                <a:ea typeface="Comic Sans MS" charset="0"/>
                <a:cs typeface="Calibri" panose="020F0502020204030204" pitchFamily="34" charset="0"/>
              </a:rPr>
              <a:t> – </a:t>
            </a:r>
            <a:r>
              <a:rPr lang="de-DE" sz="2000" b="1" dirty="0" err="1">
                <a:solidFill>
                  <a:srgbClr val="009051"/>
                </a:solidFill>
                <a:latin typeface="Calibri" panose="020F0502020204030204" pitchFamily="34" charset="0"/>
                <a:ea typeface="Comic Sans MS" charset="0"/>
                <a:cs typeface="Calibri" panose="020F0502020204030204" pitchFamily="34" charset="0"/>
              </a:rPr>
              <a:t>selected</a:t>
            </a:r>
            <a:r>
              <a:rPr lang="de-DE" sz="2000" b="1" dirty="0">
                <a:solidFill>
                  <a:srgbClr val="009051"/>
                </a:solidFill>
                <a:latin typeface="Calibri" panose="020F0502020204030204" pitchFamily="34" charset="0"/>
                <a:ea typeface="Comic Sans MS" charset="0"/>
                <a:cs typeface="Calibri" panose="020F0502020204030204" pitchFamily="34" charset="0"/>
              </a:rPr>
              <a:t> </a:t>
            </a:r>
            <a:r>
              <a:rPr lang="de-DE" sz="2000" b="1" dirty="0" err="1">
                <a:solidFill>
                  <a:srgbClr val="009051"/>
                </a:solidFill>
                <a:latin typeface="Calibri" panose="020F0502020204030204" pitchFamily="34" charset="0"/>
                <a:ea typeface="Comic Sans MS" charset="0"/>
                <a:cs typeface="Calibri" panose="020F0502020204030204" pitchFamily="34" charset="0"/>
              </a:rPr>
              <a:t>examples</a:t>
            </a:r>
            <a:endParaRPr lang="de-DE" sz="2000" b="1" dirty="0">
              <a:solidFill>
                <a:srgbClr val="009051"/>
              </a:solidFill>
              <a:latin typeface="Calibri" panose="020F0502020204030204" pitchFamily="34" charset="0"/>
              <a:ea typeface="Comic Sans MS" charset="0"/>
              <a:cs typeface="Calibri" panose="020F0502020204030204" pitchFamily="34" charset="0"/>
            </a:endParaRPr>
          </a:p>
          <a:p>
            <a:pPr>
              <a:defRPr/>
            </a:pPr>
            <a:endParaRPr lang="de-DE" sz="1050" b="1" dirty="0">
              <a:latin typeface="Calibri" panose="020F0502020204030204" pitchFamily="34" charset="0"/>
              <a:ea typeface="Comic Sans MS" charset="0"/>
              <a:cs typeface="Calibri" panose="020F0502020204030204" pitchFamily="34" charset="0"/>
            </a:endParaRPr>
          </a:p>
        </p:txBody>
      </p:sp>
      <p:sp>
        <p:nvSpPr>
          <p:cNvPr id="16"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3360439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381350" y="5182165"/>
            <a:ext cx="3294993" cy="738664"/>
          </a:xfrm>
          <a:prstGeom prst="rect">
            <a:avLst/>
          </a:prstGeom>
        </p:spPr>
        <p:txBody>
          <a:bodyPr wrap="square">
            <a:spAutoFit/>
          </a:bodyPr>
          <a:lstStyle/>
          <a:p>
            <a:pPr algn="ctr"/>
            <a:r>
              <a:rPr lang="en-GB" sz="1400" b="1" dirty="0">
                <a:solidFill>
                  <a:prstClr val="black"/>
                </a:solidFill>
                <a:latin typeface="Calibri" panose="020F0502020204030204" pitchFamily="34" charset="0"/>
                <a:ea typeface="Comic Sans MS" charset="0"/>
                <a:cs typeface="Calibri" panose="020F0502020204030204" pitchFamily="34" charset="0"/>
              </a:rPr>
              <a:t>Ramona </a:t>
            </a:r>
            <a:r>
              <a:rPr lang="en-GB" sz="1400" b="1" dirty="0" smtClean="0">
                <a:solidFill>
                  <a:prstClr val="black"/>
                </a:solidFill>
                <a:latin typeface="Calibri" panose="020F0502020204030204" pitchFamily="34" charset="0"/>
                <a:ea typeface="Comic Sans MS" charset="0"/>
                <a:cs typeface="Calibri" panose="020F0502020204030204" pitchFamily="34" charset="0"/>
              </a:rPr>
              <a:t>Roach</a:t>
            </a:r>
            <a:endParaRPr lang="en-GB" sz="1400" b="1" dirty="0">
              <a:solidFill>
                <a:prstClr val="black"/>
              </a:solidFill>
              <a:latin typeface="Calibri" panose="020F0502020204030204" pitchFamily="34" charset="0"/>
              <a:ea typeface="Comic Sans MS" charset="0"/>
              <a:cs typeface="Calibri" panose="020F0502020204030204" pitchFamily="34" charset="0"/>
            </a:endParaRPr>
          </a:p>
          <a:p>
            <a:pPr algn="ctr"/>
            <a:r>
              <a:rPr lang="en-GB" sz="1400" dirty="0">
                <a:solidFill>
                  <a:prstClr val="black"/>
                </a:solidFill>
                <a:latin typeface="Calibri" panose="020F0502020204030204" pitchFamily="34" charset="0"/>
                <a:ea typeface="Comic Sans MS" charset="0"/>
                <a:cs typeface="Calibri" panose="020F0502020204030204" pitchFamily="34" charset="0"/>
              </a:rPr>
              <a:t>Nature teacher</a:t>
            </a:r>
          </a:p>
          <a:p>
            <a:pPr algn="ctr"/>
            <a:r>
              <a:rPr lang="en-GB" sz="1400" dirty="0" err="1">
                <a:solidFill>
                  <a:prstClr val="black"/>
                </a:solidFill>
                <a:latin typeface="Calibri" panose="020F0502020204030204" pitchFamily="34" charset="0"/>
                <a:ea typeface="Comic Sans MS" charset="0"/>
                <a:cs typeface="Calibri" panose="020F0502020204030204" pitchFamily="34" charset="0"/>
              </a:rPr>
              <a:t>Grüne</a:t>
            </a:r>
            <a:r>
              <a:rPr lang="en-GB" sz="1400" dirty="0">
                <a:solidFill>
                  <a:prstClr val="black"/>
                </a:solidFill>
                <a:latin typeface="Calibri" panose="020F0502020204030204" pitchFamily="34" charset="0"/>
                <a:ea typeface="Comic Sans MS" charset="0"/>
                <a:cs typeface="Calibri" panose="020F0502020204030204" pitchFamily="34" charset="0"/>
              </a:rPr>
              <a:t> </a:t>
            </a:r>
            <a:r>
              <a:rPr lang="en-GB" sz="1400" dirty="0" err="1">
                <a:solidFill>
                  <a:prstClr val="black"/>
                </a:solidFill>
                <a:latin typeface="Calibri" panose="020F0502020204030204" pitchFamily="34" charset="0"/>
                <a:ea typeface="Comic Sans MS" charset="0"/>
                <a:cs typeface="Calibri" panose="020F0502020204030204" pitchFamily="34" charset="0"/>
              </a:rPr>
              <a:t>Schule</a:t>
            </a:r>
            <a:r>
              <a:rPr lang="en-GB" sz="1400" dirty="0">
                <a:solidFill>
                  <a:prstClr val="black"/>
                </a:solidFill>
                <a:latin typeface="Calibri" panose="020F0502020204030204" pitchFamily="34" charset="0"/>
                <a:ea typeface="Comic Sans MS" charset="0"/>
                <a:cs typeface="Calibri" panose="020F0502020204030204" pitchFamily="34" charset="0"/>
              </a:rPr>
              <a:t>, </a:t>
            </a:r>
            <a:r>
              <a:rPr lang="en-GB" sz="1400" dirty="0" err="1" smtClean="0">
                <a:solidFill>
                  <a:prstClr val="black"/>
                </a:solidFill>
                <a:latin typeface="Calibri" panose="020F0502020204030204" pitchFamily="34" charset="0"/>
                <a:ea typeface="Comic Sans MS" charset="0"/>
                <a:cs typeface="Calibri" panose="020F0502020204030204" pitchFamily="34" charset="0"/>
              </a:rPr>
              <a:t>Uni</a:t>
            </a:r>
            <a:r>
              <a:rPr lang="en-GB" sz="1400" dirty="0" smtClean="0">
                <a:solidFill>
                  <a:prstClr val="black"/>
                </a:solidFill>
                <a:latin typeface="Calibri" panose="020F0502020204030204" pitchFamily="34" charset="0"/>
                <a:ea typeface="Comic Sans MS" charset="0"/>
                <a:cs typeface="Calibri" panose="020F0502020204030204" pitchFamily="34" charset="0"/>
              </a:rPr>
              <a:t> Innsbruck</a:t>
            </a:r>
            <a:endParaRPr lang="en-GB" sz="1400" dirty="0">
              <a:latin typeface="Calibri" panose="020F0502020204030204" pitchFamily="34" charset="0"/>
              <a:ea typeface="Comic Sans MS" charset="0"/>
              <a:cs typeface="Calibri" panose="020F0502020204030204" pitchFamily="34" charset="0"/>
            </a:endParaRPr>
          </a:p>
        </p:txBody>
      </p:sp>
      <p:sp>
        <p:nvSpPr>
          <p:cNvPr id="6" name="Rechteck 5"/>
          <p:cNvSpPr/>
          <p:nvPr/>
        </p:nvSpPr>
        <p:spPr>
          <a:xfrm>
            <a:off x="1" y="6200469"/>
            <a:ext cx="9143999" cy="338554"/>
          </a:xfrm>
          <a:prstGeom prst="rect">
            <a:avLst/>
          </a:prstGeom>
        </p:spPr>
        <p:txBody>
          <a:bodyPr wrap="square">
            <a:spAutoFit/>
          </a:bodyPr>
          <a:lstStyle/>
          <a:p>
            <a:pPr marL="182562" algn="ctr">
              <a:defRPr/>
            </a:pPr>
            <a:r>
              <a:rPr lang="de-DE" sz="1600" b="1" dirty="0">
                <a:latin typeface="Calibri" panose="020F0502020204030204" pitchFamily="34" charset="0"/>
                <a:ea typeface="Comic Sans MS" charset="0"/>
                <a:cs typeface="Calibri" panose="020F0502020204030204" pitchFamily="34" charset="0"/>
              </a:rPr>
              <a:t>Bildung</a:t>
            </a:r>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63" y="2231138"/>
            <a:ext cx="4211145" cy="2810563"/>
          </a:xfrm>
          <a:prstGeom prst="rect">
            <a:avLst/>
          </a:prstGeom>
        </p:spPr>
      </p:pic>
      <p:sp>
        <p:nvSpPr>
          <p:cNvPr id="7" name="Rechteck 6"/>
          <p:cNvSpPr/>
          <p:nvPr/>
        </p:nvSpPr>
        <p:spPr>
          <a:xfrm>
            <a:off x="366163" y="5182165"/>
            <a:ext cx="4211145" cy="738664"/>
          </a:xfrm>
          <a:prstGeom prst="rect">
            <a:avLst/>
          </a:prstGeom>
        </p:spPr>
        <p:txBody>
          <a:bodyPr wrap="square">
            <a:spAutoFit/>
          </a:bodyPr>
          <a:lstStyle/>
          <a:p>
            <a:pPr algn="ctr"/>
            <a:r>
              <a:rPr lang="en-GB" sz="1400" b="1" dirty="0">
                <a:solidFill>
                  <a:prstClr val="black"/>
                </a:solidFill>
                <a:latin typeface="Calibri" panose="020F0502020204030204" pitchFamily="34" charset="0"/>
                <a:ea typeface="Comic Sans MS" charset="0"/>
                <a:cs typeface="Calibri" panose="020F0502020204030204" pitchFamily="34" charset="0"/>
              </a:rPr>
              <a:t>Karin </a:t>
            </a:r>
            <a:r>
              <a:rPr lang="en-GB" sz="1400" b="1" dirty="0" err="1">
                <a:solidFill>
                  <a:prstClr val="black"/>
                </a:solidFill>
                <a:latin typeface="Calibri" panose="020F0502020204030204" pitchFamily="34" charset="0"/>
                <a:ea typeface="Comic Sans MS" charset="0"/>
                <a:cs typeface="Calibri" panose="020F0502020204030204" pitchFamily="34" charset="0"/>
              </a:rPr>
              <a:t>Kompatscher</a:t>
            </a:r>
            <a:endParaRPr lang="en-GB" sz="1400" b="1" dirty="0">
              <a:solidFill>
                <a:prstClr val="black"/>
              </a:solidFill>
              <a:latin typeface="Calibri" panose="020F0502020204030204" pitchFamily="34" charset="0"/>
              <a:ea typeface="Comic Sans MS" charset="0"/>
              <a:cs typeface="Calibri" panose="020F0502020204030204" pitchFamily="34" charset="0"/>
            </a:endParaRPr>
          </a:p>
          <a:p>
            <a:pPr algn="ctr"/>
            <a:r>
              <a:rPr lang="en-GB" sz="1400" dirty="0">
                <a:solidFill>
                  <a:prstClr val="black"/>
                </a:solidFill>
                <a:latin typeface="Calibri" panose="020F0502020204030204" pitchFamily="34" charset="0"/>
                <a:ea typeface="Comic Sans MS" charset="0"/>
                <a:cs typeface="Calibri" panose="020F0502020204030204" pitchFamily="34" charset="0"/>
              </a:rPr>
              <a:t>Curator und garden teacher</a:t>
            </a:r>
          </a:p>
          <a:p>
            <a:pPr algn="ctr"/>
            <a:r>
              <a:rPr lang="en-GB" sz="1400" dirty="0" err="1">
                <a:solidFill>
                  <a:prstClr val="black"/>
                </a:solidFill>
                <a:latin typeface="Calibri" panose="020F0502020204030204" pitchFamily="34" charset="0"/>
                <a:ea typeface="Comic Sans MS" charset="0"/>
                <a:cs typeface="Calibri" panose="020F0502020204030204" pitchFamily="34" charset="0"/>
              </a:rPr>
              <a:t>Schloss</a:t>
            </a:r>
            <a:r>
              <a:rPr lang="en-GB" sz="1400" dirty="0">
                <a:solidFill>
                  <a:prstClr val="black"/>
                </a:solidFill>
                <a:latin typeface="Calibri" panose="020F0502020204030204" pitchFamily="34" charset="0"/>
                <a:ea typeface="Comic Sans MS" charset="0"/>
                <a:cs typeface="Calibri" panose="020F0502020204030204" pitchFamily="34" charset="0"/>
              </a:rPr>
              <a:t> </a:t>
            </a:r>
            <a:r>
              <a:rPr lang="en-GB" sz="1400" dirty="0" err="1">
                <a:solidFill>
                  <a:prstClr val="black"/>
                </a:solidFill>
                <a:latin typeface="Calibri" panose="020F0502020204030204" pitchFamily="34" charset="0"/>
                <a:ea typeface="Comic Sans MS" charset="0"/>
                <a:cs typeface="Calibri" panose="020F0502020204030204" pitchFamily="34" charset="0"/>
              </a:rPr>
              <a:t>Trautmannsdorf</a:t>
            </a:r>
            <a:endParaRPr lang="en-GB" sz="1400" dirty="0">
              <a:solidFill>
                <a:prstClr val="black"/>
              </a:solidFill>
              <a:latin typeface="Calibri" panose="020F0502020204030204" pitchFamily="34" charset="0"/>
              <a:ea typeface="Comic Sans MS" charset="0"/>
              <a:cs typeface="Calibri" panose="020F0502020204030204" pitchFamily="34" charset="0"/>
            </a:endParaRPr>
          </a:p>
        </p:txBody>
      </p:sp>
      <p:grpSp>
        <p:nvGrpSpPr>
          <p:cNvPr id="10" name="Gruppierung 4">
            <a:extLst>
              <a:ext uri="{FF2B5EF4-FFF2-40B4-BE49-F238E27FC236}">
                <a16:creationId xmlns:a16="http://schemas.microsoft.com/office/drawing/2014/main" id="{6AB651F0-13A5-A344-B3A2-2BC3E89F8DE3}"/>
              </a:ext>
            </a:extLst>
          </p:cNvPr>
          <p:cNvGrpSpPr/>
          <p:nvPr/>
        </p:nvGrpSpPr>
        <p:grpSpPr>
          <a:xfrm>
            <a:off x="-5068" y="713232"/>
            <a:ext cx="9144000" cy="788924"/>
            <a:chOff x="-5068" y="713232"/>
            <a:chExt cx="9144000" cy="788924"/>
          </a:xfrm>
        </p:grpSpPr>
        <p:pic>
          <p:nvPicPr>
            <p:cNvPr id="11" name="Bild 4" descr="PP Vorlage Biologie2.jpg">
              <a:extLst>
                <a:ext uri="{FF2B5EF4-FFF2-40B4-BE49-F238E27FC236}">
                  <a16:creationId xmlns:a16="http://schemas.microsoft.com/office/drawing/2014/main" id="{7D0AA23A-94AF-C44E-AD08-0A9C43F48C8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2" name="Bild 6">
              <a:extLst>
                <a:ext uri="{FF2B5EF4-FFF2-40B4-BE49-F238E27FC236}">
                  <a16:creationId xmlns:a16="http://schemas.microsoft.com/office/drawing/2014/main" id="{6D09F1D4-B1AC-F84E-B13B-855FD0B077C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117731" y="2229119"/>
            <a:ext cx="3558612" cy="2806027"/>
          </a:xfrm>
          <a:prstGeom prst="rect">
            <a:avLst/>
          </a:prstGeom>
        </p:spPr>
      </p:pic>
      <p:sp>
        <p:nvSpPr>
          <p:cNvPr id="3" name="AutoShape 2" descr="Grüne Schule – Universität Innsbru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Rechteck 2"/>
          <p:cNvSpPr/>
          <p:nvPr/>
        </p:nvSpPr>
        <p:spPr>
          <a:xfrm>
            <a:off x="250825" y="1557338"/>
            <a:ext cx="8532813" cy="561692"/>
          </a:xfrm>
          <a:prstGeom prst="rect">
            <a:avLst/>
          </a:prstGeom>
        </p:spPr>
        <p:txBody>
          <a:bodyPr anchor="t">
            <a:spAutoFit/>
          </a:bodyPr>
          <a:lstStyle/>
          <a:p>
            <a:pPr>
              <a:defRPr/>
            </a:pPr>
            <a:r>
              <a:rPr lang="de-DE" sz="2000" b="1" dirty="0">
                <a:latin typeface="Calibri" panose="020F0502020204030204" pitchFamily="34" charset="0"/>
                <a:ea typeface="Comic Sans MS" charset="0"/>
                <a:cs typeface="Calibri" panose="020F0502020204030204" pitchFamily="34" charset="0"/>
              </a:rPr>
              <a:t>3) </a:t>
            </a:r>
            <a:r>
              <a:rPr lang="de-DE" sz="2000" b="1" dirty="0">
                <a:solidFill>
                  <a:srgbClr val="009051"/>
                </a:solidFill>
                <a:latin typeface="Calibri" panose="020F0502020204030204" pitchFamily="34" charset="0"/>
                <a:ea typeface="Comic Sans MS" charset="0"/>
                <a:cs typeface="Calibri" panose="020F0502020204030204" pitchFamily="34" charset="0"/>
              </a:rPr>
              <a:t>Career </a:t>
            </a:r>
            <a:r>
              <a:rPr lang="de-DE" sz="2000" b="1" dirty="0" err="1">
                <a:solidFill>
                  <a:srgbClr val="009051"/>
                </a:solidFill>
                <a:latin typeface="Calibri" panose="020F0502020204030204" pitchFamily="34" charset="0"/>
                <a:ea typeface="Comic Sans MS" charset="0"/>
                <a:cs typeface="Calibri" panose="020F0502020204030204" pitchFamily="34" charset="0"/>
              </a:rPr>
              <a:t>opportunities</a:t>
            </a:r>
            <a:r>
              <a:rPr lang="de-DE" sz="2000" b="1" dirty="0">
                <a:solidFill>
                  <a:srgbClr val="009051"/>
                </a:solidFill>
                <a:latin typeface="Calibri" panose="020F0502020204030204" pitchFamily="34" charset="0"/>
                <a:ea typeface="Comic Sans MS" charset="0"/>
                <a:cs typeface="Calibri" panose="020F0502020204030204" pitchFamily="34" charset="0"/>
              </a:rPr>
              <a:t> – </a:t>
            </a:r>
            <a:r>
              <a:rPr lang="de-DE" sz="2000" b="1" dirty="0" err="1">
                <a:solidFill>
                  <a:srgbClr val="009051"/>
                </a:solidFill>
                <a:latin typeface="Calibri" panose="020F0502020204030204" pitchFamily="34" charset="0"/>
                <a:ea typeface="Comic Sans MS" charset="0"/>
                <a:cs typeface="Calibri" panose="020F0502020204030204" pitchFamily="34" charset="0"/>
              </a:rPr>
              <a:t>selected</a:t>
            </a:r>
            <a:r>
              <a:rPr lang="de-DE" sz="2000" b="1" dirty="0">
                <a:solidFill>
                  <a:srgbClr val="009051"/>
                </a:solidFill>
                <a:latin typeface="Calibri" panose="020F0502020204030204" pitchFamily="34" charset="0"/>
                <a:ea typeface="Comic Sans MS" charset="0"/>
                <a:cs typeface="Calibri" panose="020F0502020204030204" pitchFamily="34" charset="0"/>
              </a:rPr>
              <a:t> </a:t>
            </a:r>
            <a:r>
              <a:rPr lang="de-DE" sz="2000" b="1" dirty="0" err="1">
                <a:solidFill>
                  <a:srgbClr val="009051"/>
                </a:solidFill>
                <a:latin typeface="Calibri" panose="020F0502020204030204" pitchFamily="34" charset="0"/>
                <a:ea typeface="Comic Sans MS" charset="0"/>
                <a:cs typeface="Calibri" panose="020F0502020204030204" pitchFamily="34" charset="0"/>
              </a:rPr>
              <a:t>examples</a:t>
            </a:r>
            <a:endParaRPr lang="de-DE" sz="2000" b="1" dirty="0">
              <a:solidFill>
                <a:srgbClr val="009051"/>
              </a:solidFill>
              <a:latin typeface="Calibri" panose="020F0502020204030204" pitchFamily="34" charset="0"/>
              <a:ea typeface="Comic Sans MS" charset="0"/>
              <a:cs typeface="Calibri" panose="020F0502020204030204" pitchFamily="34" charset="0"/>
            </a:endParaRPr>
          </a:p>
          <a:p>
            <a:pPr>
              <a:defRPr/>
            </a:pPr>
            <a:endParaRPr lang="de-DE" sz="1050" b="1" dirty="0">
              <a:latin typeface="Calibri" panose="020F0502020204030204" pitchFamily="34" charset="0"/>
              <a:ea typeface="Comic Sans MS" charset="0"/>
              <a:cs typeface="Calibri" panose="020F0502020204030204" pitchFamily="34" charset="0"/>
            </a:endParaRPr>
          </a:p>
        </p:txBody>
      </p:sp>
      <p:sp>
        <p:nvSpPr>
          <p:cNvPr id="16"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3529725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hteck 2"/>
          <p:cNvSpPr>
            <a:spLocks noChangeArrowheads="1"/>
          </p:cNvSpPr>
          <p:nvPr/>
        </p:nvSpPr>
        <p:spPr bwMode="auto">
          <a:xfrm>
            <a:off x="0" y="1628775"/>
            <a:ext cx="9138932" cy="461665"/>
          </a:xfrm>
          <a:prstGeom prst="rect">
            <a:avLst/>
          </a:prstGeom>
          <a:noFill/>
          <a:ln w="9525">
            <a:noFill/>
            <a:miter lim="800000"/>
            <a:headEnd/>
            <a:tailEnd/>
          </a:ln>
        </p:spPr>
        <p:txBody>
          <a:bodyPr wrap="square">
            <a:spAutoFit/>
          </a:bodyPr>
          <a:lstStyle/>
          <a:p>
            <a:pPr algn="ctr"/>
            <a:r>
              <a:rPr lang="de-DE" sz="2400" b="1" dirty="0">
                <a:solidFill>
                  <a:srgbClr val="009051"/>
                </a:solidFill>
                <a:latin typeface="Calibri" panose="020F0502020204030204" pitchFamily="34" charset="0"/>
                <a:ea typeface="Comic Sans MS" charset="0"/>
                <a:cs typeface="Calibri" panose="020F0502020204030204" pitchFamily="34" charset="0"/>
              </a:rPr>
              <a:t>Summary: </a:t>
            </a:r>
            <a:r>
              <a:rPr lang="de-DE" sz="2400" b="1" dirty="0" err="1">
                <a:solidFill>
                  <a:srgbClr val="009051"/>
                </a:solidFill>
                <a:latin typeface="Calibri" panose="020F0502020204030204" pitchFamily="34" charset="0"/>
                <a:ea typeface="Comic Sans MS" charset="0"/>
                <a:cs typeface="Calibri" panose="020F0502020204030204" pitchFamily="34" charset="0"/>
              </a:rPr>
              <a:t>Why</a:t>
            </a:r>
            <a:r>
              <a:rPr lang="de-DE" sz="2400" b="1" dirty="0">
                <a:solidFill>
                  <a:srgbClr val="009051"/>
                </a:solidFill>
                <a:latin typeface="Calibri" panose="020F0502020204030204" pitchFamily="34" charset="0"/>
                <a:ea typeface="Comic Sans MS" charset="0"/>
                <a:cs typeface="Calibri" panose="020F0502020204030204" pitchFamily="34" charset="0"/>
              </a:rPr>
              <a:t> </a:t>
            </a:r>
            <a:r>
              <a:rPr lang="de-DE" sz="2400" b="1" dirty="0" err="1">
                <a:solidFill>
                  <a:srgbClr val="009051"/>
                </a:solidFill>
                <a:latin typeface="Calibri" panose="020F0502020204030204" pitchFamily="34" charset="0"/>
                <a:ea typeface="Comic Sans MS" charset="0"/>
                <a:cs typeface="Calibri" panose="020F0502020204030204" pitchFamily="34" charset="0"/>
              </a:rPr>
              <a:t>study</a:t>
            </a:r>
            <a:r>
              <a:rPr lang="de-DE" sz="2400" b="1" dirty="0">
                <a:solidFill>
                  <a:srgbClr val="009051"/>
                </a:solidFill>
                <a:latin typeface="Calibri" panose="020F0502020204030204" pitchFamily="34" charset="0"/>
                <a:ea typeface="Comic Sans MS" charset="0"/>
                <a:cs typeface="Calibri" panose="020F0502020204030204" pitchFamily="34" charset="0"/>
              </a:rPr>
              <a:t> </a:t>
            </a:r>
            <a:r>
              <a:rPr lang="de-DE" sz="2400" b="1" dirty="0" err="1">
                <a:solidFill>
                  <a:srgbClr val="009051"/>
                </a:solidFill>
                <a:latin typeface="Calibri" panose="020F0502020204030204" pitchFamily="34" charset="0"/>
                <a:ea typeface="Comic Sans MS" charset="0"/>
                <a:cs typeface="Calibri" panose="020F0502020204030204" pitchFamily="34" charset="0"/>
              </a:rPr>
              <a:t>MSc</a:t>
            </a:r>
            <a:r>
              <a:rPr lang="de-DE" sz="2400" b="1" dirty="0">
                <a:solidFill>
                  <a:srgbClr val="009051"/>
                </a:solidFill>
                <a:latin typeface="Calibri" panose="020F0502020204030204" pitchFamily="34" charset="0"/>
                <a:ea typeface="Comic Sans MS" charset="0"/>
                <a:cs typeface="Calibri" panose="020F0502020204030204" pitchFamily="34" charset="0"/>
              </a:rPr>
              <a:t> Botanik?</a:t>
            </a:r>
          </a:p>
        </p:txBody>
      </p:sp>
      <p:grpSp>
        <p:nvGrpSpPr>
          <p:cNvPr id="5" name="Gruppierung 4"/>
          <p:cNvGrpSpPr/>
          <p:nvPr/>
        </p:nvGrpSpPr>
        <p:grpSpPr>
          <a:xfrm>
            <a:off x="-5068" y="713232"/>
            <a:ext cx="9144000" cy="788924"/>
            <a:chOff x="-5068" y="713232"/>
            <a:chExt cx="9144000" cy="788924"/>
          </a:xfrm>
        </p:grpSpPr>
        <p:pic>
          <p:nvPicPr>
            <p:cNvPr id="6" name="Bild 4" descr="PP Vorlage Biologie2.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7" name="Bild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9" name="Rechteck 2">
            <a:extLst>
              <a:ext uri="{FF2B5EF4-FFF2-40B4-BE49-F238E27FC236}">
                <a16:creationId xmlns:a16="http://schemas.microsoft.com/office/drawing/2014/main" id="{B8118772-121C-404B-BA40-39CA4C91750C}"/>
              </a:ext>
            </a:extLst>
          </p:cNvPr>
          <p:cNvSpPr>
            <a:spLocks noChangeArrowheads="1"/>
          </p:cNvSpPr>
          <p:nvPr/>
        </p:nvSpPr>
        <p:spPr bwMode="auto">
          <a:xfrm rot="689941">
            <a:off x="319080" y="4789790"/>
            <a:ext cx="4336007" cy="369332"/>
          </a:xfrm>
          <a:prstGeom prst="rect">
            <a:avLst/>
          </a:prstGeom>
          <a:solidFill>
            <a:srgbClr val="BFF7CD"/>
          </a:solidFill>
          <a:ln w="9525">
            <a:noFill/>
            <a:miter lim="800000"/>
            <a:headEnd/>
            <a:tailEnd/>
          </a:ln>
        </p:spPr>
        <p:txBody>
          <a:bodyPr wrap="square" anchor="t">
            <a:spAutoFit/>
          </a:bodyPr>
          <a:lstStyle/>
          <a:p>
            <a:pPr algn="ctr"/>
            <a:r>
              <a:rPr lang="en-GB" b="1" dirty="0">
                <a:latin typeface="Calibri" panose="020F0502020204030204" pitchFamily="34" charset="0"/>
                <a:cs typeface="Calibri" panose="020F0502020204030204" pitchFamily="34" charset="0"/>
              </a:rPr>
              <a:t>Good chances with finding a job</a:t>
            </a:r>
            <a:endParaRPr lang="de-DE" dirty="0"/>
          </a:p>
        </p:txBody>
      </p:sp>
      <p:sp>
        <p:nvSpPr>
          <p:cNvPr id="10" name="Rechteck 2">
            <a:extLst>
              <a:ext uri="{FF2B5EF4-FFF2-40B4-BE49-F238E27FC236}">
                <a16:creationId xmlns:a16="http://schemas.microsoft.com/office/drawing/2014/main" id="{B10AFEEB-E404-474A-B735-18FCF45A07E0}"/>
              </a:ext>
            </a:extLst>
          </p:cNvPr>
          <p:cNvSpPr>
            <a:spLocks noChangeArrowheads="1"/>
          </p:cNvSpPr>
          <p:nvPr/>
        </p:nvSpPr>
        <p:spPr bwMode="auto">
          <a:xfrm rot="20116186">
            <a:off x="4716255" y="5213019"/>
            <a:ext cx="3935907" cy="646331"/>
          </a:xfrm>
          <a:prstGeom prst="rect">
            <a:avLst/>
          </a:prstGeom>
          <a:solidFill>
            <a:srgbClr val="BFF7CD"/>
          </a:solidFill>
          <a:ln w="9525">
            <a:noFill/>
            <a:miter lim="800000"/>
            <a:headEnd/>
            <a:tailEnd/>
          </a:ln>
        </p:spPr>
        <p:txBody>
          <a:bodyPr wrap="square">
            <a:spAutoFit/>
          </a:bodyPr>
          <a:lstStyle/>
          <a:p>
            <a:pPr marL="47625" algn="ctr"/>
            <a:r>
              <a:rPr lang="en-GB" b="1" dirty="0">
                <a:latin typeface="Calibri" panose="020F0502020204030204" pitchFamily="34" charset="0"/>
                <a:ea typeface="Comic Sans MS" charset="0"/>
                <a:cs typeface="Calibri" panose="020F0502020204030204" pitchFamily="34" charset="0"/>
              </a:rPr>
              <a:t>Strong involvement in research projects and networks</a:t>
            </a:r>
            <a:endParaRPr lang="de-DE" b="1" dirty="0">
              <a:latin typeface="Calibri" panose="020F0502020204030204" pitchFamily="34" charset="0"/>
              <a:ea typeface="Comic Sans MS" charset="0"/>
              <a:cs typeface="Calibri" panose="020F0502020204030204" pitchFamily="34" charset="0"/>
            </a:endParaRPr>
          </a:p>
        </p:txBody>
      </p:sp>
      <p:sp>
        <p:nvSpPr>
          <p:cNvPr id="11" name="Rechteck 2">
            <a:extLst>
              <a:ext uri="{FF2B5EF4-FFF2-40B4-BE49-F238E27FC236}">
                <a16:creationId xmlns:a16="http://schemas.microsoft.com/office/drawing/2014/main" id="{3573D09D-6C77-C441-A1D1-1484D6B5F142}"/>
              </a:ext>
            </a:extLst>
          </p:cNvPr>
          <p:cNvSpPr>
            <a:spLocks noChangeArrowheads="1"/>
          </p:cNvSpPr>
          <p:nvPr/>
        </p:nvSpPr>
        <p:spPr bwMode="auto">
          <a:xfrm rot="1685132">
            <a:off x="5642470" y="2868841"/>
            <a:ext cx="2603059" cy="646331"/>
          </a:xfrm>
          <a:prstGeom prst="rect">
            <a:avLst/>
          </a:prstGeom>
          <a:solidFill>
            <a:srgbClr val="BFF7CD"/>
          </a:solidFill>
          <a:ln w="9525">
            <a:noFill/>
            <a:miter lim="800000"/>
            <a:headEnd/>
            <a:tailEnd/>
          </a:ln>
        </p:spPr>
        <p:txBody>
          <a:bodyPr wrap="square">
            <a:spAutoFit/>
          </a:bodyPr>
          <a:lstStyle/>
          <a:p>
            <a:pPr marL="47625" algn="ctr"/>
            <a:r>
              <a:rPr lang="de-DE" b="1" dirty="0" err="1">
                <a:latin typeface="Calibri" panose="020F0502020204030204" pitchFamily="34" charset="0"/>
                <a:ea typeface="Comic Sans MS" charset="0"/>
                <a:cs typeface="Calibri" panose="020F0502020204030204" pitchFamily="34" charset="0"/>
              </a:rPr>
              <a:t>Excellent</a:t>
            </a:r>
            <a:r>
              <a:rPr lang="de-DE" b="1" dirty="0">
                <a:latin typeface="Calibri" panose="020F0502020204030204" pitchFamily="34" charset="0"/>
                <a:ea typeface="Comic Sans MS" charset="0"/>
                <a:cs typeface="Calibri" panose="020F0502020204030204" pitchFamily="34" charset="0"/>
              </a:rPr>
              <a:t> </a:t>
            </a:r>
            <a:r>
              <a:rPr lang="de-DE" b="1" dirty="0" err="1">
                <a:latin typeface="Calibri" panose="020F0502020204030204" pitchFamily="34" charset="0"/>
                <a:ea typeface="Comic Sans MS" charset="0"/>
                <a:cs typeface="Calibri" panose="020F0502020204030204" pitchFamily="34" charset="0"/>
              </a:rPr>
              <a:t>supervisory</a:t>
            </a:r>
            <a:r>
              <a:rPr lang="de-DE" b="1" dirty="0">
                <a:latin typeface="Calibri" panose="020F0502020204030204" pitchFamily="34" charset="0"/>
                <a:ea typeface="Comic Sans MS" charset="0"/>
                <a:cs typeface="Calibri" panose="020F0502020204030204" pitchFamily="34" charset="0"/>
              </a:rPr>
              <a:t> </a:t>
            </a:r>
            <a:r>
              <a:rPr lang="de-DE" b="1" dirty="0" err="1">
                <a:latin typeface="Calibri" panose="020F0502020204030204" pitchFamily="34" charset="0"/>
                <a:ea typeface="Comic Sans MS" charset="0"/>
                <a:cs typeface="Calibri" panose="020F0502020204030204" pitchFamily="34" charset="0"/>
              </a:rPr>
              <a:t>relationship</a:t>
            </a:r>
            <a:endParaRPr lang="de-DE" b="1" dirty="0">
              <a:latin typeface="Calibri" panose="020F0502020204030204" pitchFamily="34" charset="0"/>
              <a:ea typeface="Comic Sans MS" charset="0"/>
              <a:cs typeface="Calibri" panose="020F0502020204030204" pitchFamily="34" charset="0"/>
            </a:endParaRPr>
          </a:p>
        </p:txBody>
      </p:sp>
      <p:sp>
        <p:nvSpPr>
          <p:cNvPr id="12" name="Rechteck 2">
            <a:extLst>
              <a:ext uri="{FF2B5EF4-FFF2-40B4-BE49-F238E27FC236}">
                <a16:creationId xmlns:a16="http://schemas.microsoft.com/office/drawing/2014/main" id="{A6BDBCD1-80E1-7F4C-91F9-9245DF83FB8B}"/>
              </a:ext>
            </a:extLst>
          </p:cNvPr>
          <p:cNvSpPr>
            <a:spLocks noChangeArrowheads="1"/>
          </p:cNvSpPr>
          <p:nvPr/>
        </p:nvSpPr>
        <p:spPr bwMode="auto">
          <a:xfrm rot="21017272">
            <a:off x="452515" y="2720013"/>
            <a:ext cx="3655402" cy="369332"/>
          </a:xfrm>
          <a:prstGeom prst="rect">
            <a:avLst/>
          </a:prstGeom>
          <a:solidFill>
            <a:srgbClr val="BFF7CD"/>
          </a:solidFill>
          <a:ln w="9525">
            <a:noFill/>
            <a:miter lim="800000"/>
            <a:headEnd/>
            <a:tailEnd/>
          </a:ln>
        </p:spPr>
        <p:txBody>
          <a:bodyPr wrap="square">
            <a:spAutoFit/>
          </a:bodyPr>
          <a:lstStyle/>
          <a:p>
            <a:pPr marL="47625" algn="ctr"/>
            <a:r>
              <a:rPr lang="en-GB" b="1" dirty="0">
                <a:latin typeface="Calibri" panose="020F0502020204030204" pitchFamily="34" charset="0"/>
                <a:ea typeface="Comic Sans MS" charset="0"/>
                <a:cs typeface="Calibri" panose="020F0502020204030204" pitchFamily="34" charset="0"/>
              </a:rPr>
              <a:t>Broad range of study opportunities</a:t>
            </a:r>
            <a:endParaRPr lang="de-DE" b="1" dirty="0">
              <a:latin typeface="Calibri" panose="020F0502020204030204" pitchFamily="34" charset="0"/>
              <a:ea typeface="Comic Sans MS" charset="0"/>
              <a:cs typeface="Calibri" panose="020F0502020204030204" pitchFamily="34" charset="0"/>
            </a:endParaRPr>
          </a:p>
        </p:txBody>
      </p:sp>
      <p:sp>
        <p:nvSpPr>
          <p:cNvPr id="13" name="Rechteck 2">
            <a:extLst>
              <a:ext uri="{FF2B5EF4-FFF2-40B4-BE49-F238E27FC236}">
                <a16:creationId xmlns:a16="http://schemas.microsoft.com/office/drawing/2014/main" id="{952CB8B9-79FD-F144-8208-D58164474469}"/>
              </a:ext>
            </a:extLst>
          </p:cNvPr>
          <p:cNvSpPr>
            <a:spLocks noChangeArrowheads="1"/>
          </p:cNvSpPr>
          <p:nvPr/>
        </p:nvSpPr>
        <p:spPr bwMode="auto">
          <a:xfrm>
            <a:off x="3208826" y="3392916"/>
            <a:ext cx="2716212" cy="646331"/>
          </a:xfrm>
          <a:prstGeom prst="rect">
            <a:avLst/>
          </a:prstGeom>
          <a:solidFill>
            <a:srgbClr val="BFF7CD"/>
          </a:solidFill>
          <a:ln w="9525">
            <a:noFill/>
            <a:miter lim="800000"/>
            <a:headEnd/>
            <a:tailEnd/>
          </a:ln>
        </p:spPr>
        <p:txBody>
          <a:bodyPr wrap="square">
            <a:spAutoFit/>
          </a:bodyPr>
          <a:lstStyle/>
          <a:p>
            <a:pPr marL="47625" algn="ctr"/>
            <a:r>
              <a:rPr lang="de-DE" b="1" dirty="0" err="1">
                <a:latin typeface="Calibri" panose="020F0502020204030204" pitchFamily="34" charset="0"/>
                <a:ea typeface="Comic Sans MS" charset="0"/>
                <a:cs typeface="Calibri" panose="020F0502020204030204" pitchFamily="34" charset="0"/>
              </a:rPr>
              <a:t>Cooperation</a:t>
            </a:r>
            <a:r>
              <a:rPr lang="de-DE" b="1" dirty="0">
                <a:latin typeface="Calibri" panose="020F0502020204030204" pitchFamily="34" charset="0"/>
                <a:ea typeface="Comic Sans MS" charset="0"/>
                <a:cs typeface="Calibri" panose="020F0502020204030204" pitchFamily="34" charset="0"/>
              </a:rPr>
              <a:t> </a:t>
            </a:r>
            <a:r>
              <a:rPr lang="de-DE" b="1" dirty="0" err="1">
                <a:latin typeface="Calibri" panose="020F0502020204030204" pitchFamily="34" charset="0"/>
                <a:ea typeface="Comic Sans MS" charset="0"/>
                <a:cs typeface="Calibri" panose="020F0502020204030204" pitchFamily="34" charset="0"/>
              </a:rPr>
              <a:t>with</a:t>
            </a:r>
            <a:r>
              <a:rPr lang="de-DE" b="1" dirty="0">
                <a:latin typeface="Calibri" panose="020F0502020204030204" pitchFamily="34" charset="0"/>
                <a:ea typeface="Comic Sans MS" charset="0"/>
                <a:cs typeface="Calibri" panose="020F0502020204030204" pitchFamily="34" charset="0"/>
              </a:rPr>
              <a:t> non-university </a:t>
            </a:r>
            <a:r>
              <a:rPr lang="de-DE" b="1" dirty="0" err="1">
                <a:latin typeface="Calibri" panose="020F0502020204030204" pitchFamily="34" charset="0"/>
                <a:ea typeface="Comic Sans MS" charset="0"/>
                <a:cs typeface="Calibri" panose="020F0502020204030204" pitchFamily="34" charset="0"/>
              </a:rPr>
              <a:t>organizations</a:t>
            </a:r>
            <a:endParaRPr lang="de-DE" b="1" dirty="0">
              <a:latin typeface="Calibri" panose="020F0502020204030204" pitchFamily="34" charset="0"/>
              <a:ea typeface="Comic Sans MS" charset="0"/>
              <a:cs typeface="Calibri" panose="020F0502020204030204" pitchFamily="34" charset="0"/>
            </a:endParaRPr>
          </a:p>
        </p:txBody>
      </p:sp>
      <p:pic>
        <p:nvPicPr>
          <p:cNvPr id="14" name="Picture 9">
            <a:extLst>
              <a:ext uri="{FF2B5EF4-FFF2-40B4-BE49-F238E27FC236}">
                <a16:creationId xmlns:a16="http://schemas.microsoft.com/office/drawing/2014/main" id="{4788B905-ED8C-F54A-8D94-D821D2CAE22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1521471">
            <a:off x="7834579" y="1776990"/>
            <a:ext cx="1123110" cy="9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DA7A2502-5FA6-9D4C-9D68-6BC7D4134EFF}"/>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rot="20546564">
            <a:off x="383493" y="1629440"/>
            <a:ext cx="640351" cy="883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6" descr="http://4.bp.blogspot.com/-4dGTSW5eTmk/UhRKDaIGp2I/AAAAAAAAZyg/mlPjUAxgFhs/s1600/science-girl.jpeg">
            <a:extLst>
              <a:ext uri="{FF2B5EF4-FFF2-40B4-BE49-F238E27FC236}">
                <a16:creationId xmlns:a16="http://schemas.microsoft.com/office/drawing/2014/main" id="{5CEB3CE4-7D8D-FF49-8C7E-932A6E3F6EAE}"/>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rot="842057">
            <a:off x="8110813" y="5706644"/>
            <a:ext cx="570641" cy="9072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feld 6"/>
          <p:cNvSpPr txBox="1">
            <a:spLocks noChangeArrowheads="1"/>
          </p:cNvSpPr>
          <p:nvPr/>
        </p:nvSpPr>
        <p:spPr bwMode="auto">
          <a:xfrm>
            <a:off x="0" y="1646095"/>
            <a:ext cx="9136063" cy="1682512"/>
          </a:xfrm>
          <a:prstGeom prst="rect">
            <a:avLst/>
          </a:prstGeom>
          <a:noFill/>
          <a:ln w="9525">
            <a:noFill/>
            <a:miter lim="800000"/>
            <a:headEnd/>
            <a:tailEnd/>
          </a:ln>
        </p:spPr>
        <p:txBody>
          <a:bodyPr wrap="square">
            <a:spAutoFit/>
          </a:bodyPr>
          <a:lstStyle/>
          <a:p>
            <a:pPr algn="ctr" defTabSz="457200">
              <a:spcAft>
                <a:spcPts val="1400"/>
              </a:spcAft>
            </a:pPr>
            <a:r>
              <a:rPr lang="de-AT" sz="2800" b="1" dirty="0" err="1">
                <a:latin typeface="Calibri" panose="020F0502020204030204" pitchFamily="34" charset="0"/>
                <a:ea typeface="Comic Sans MS" charset="0"/>
                <a:cs typeface="Calibri" panose="020F0502020204030204" pitchFamily="34" charset="0"/>
              </a:rPr>
              <a:t>MSc</a:t>
            </a:r>
            <a:r>
              <a:rPr lang="de-AT" sz="2800" b="1" dirty="0">
                <a:latin typeface="Calibri" panose="020F0502020204030204" pitchFamily="34" charset="0"/>
                <a:ea typeface="Comic Sans MS" charset="0"/>
                <a:cs typeface="Calibri" panose="020F0502020204030204" pitchFamily="34" charset="0"/>
              </a:rPr>
              <a:t> Botanik</a:t>
            </a:r>
          </a:p>
          <a:p>
            <a:pPr algn="ctr" defTabSz="457200">
              <a:spcAft>
                <a:spcPts val="1400"/>
              </a:spcAft>
            </a:pPr>
            <a:endParaRPr lang="de-AT" sz="2800" b="1" dirty="0">
              <a:solidFill>
                <a:srgbClr val="7F7F7F"/>
              </a:solidFill>
              <a:latin typeface="Calibri" panose="020F0502020204030204" pitchFamily="34" charset="0"/>
              <a:ea typeface="Comic Sans MS" charset="0"/>
              <a:cs typeface="Calibri" panose="020F0502020204030204" pitchFamily="34" charset="0"/>
            </a:endParaRPr>
          </a:p>
          <a:p>
            <a:pPr algn="ctr" defTabSz="457200">
              <a:spcAft>
                <a:spcPts val="1400"/>
              </a:spcAft>
            </a:pPr>
            <a:r>
              <a:rPr lang="de-AT" sz="2400" b="1" dirty="0">
                <a:solidFill>
                  <a:srgbClr val="009051"/>
                </a:solidFill>
                <a:latin typeface="Calibri" panose="020F0502020204030204" pitchFamily="34" charset="0"/>
                <a:ea typeface="Comic Sans MS" charset="0"/>
                <a:cs typeface="Calibri" panose="020F0502020204030204" pitchFamily="34" charset="0"/>
              </a:rPr>
              <a:t>... </a:t>
            </a:r>
            <a:r>
              <a:rPr lang="en-GB" sz="2400" b="1" dirty="0">
                <a:solidFill>
                  <a:srgbClr val="009051"/>
                </a:solidFill>
                <a:latin typeface="Calibri" panose="020F0502020204030204" pitchFamily="34" charset="0"/>
                <a:ea typeface="Comic Sans MS" charset="0"/>
                <a:cs typeface="Calibri" panose="020F0502020204030204" pitchFamily="34" charset="0"/>
              </a:rPr>
              <a:t>and we look forward to interested students!</a:t>
            </a:r>
            <a:endParaRPr lang="de-AT" sz="2400" b="1" dirty="0">
              <a:solidFill>
                <a:srgbClr val="009051"/>
              </a:solidFill>
              <a:latin typeface="Calibri" panose="020F0502020204030204" pitchFamily="34" charset="0"/>
              <a:ea typeface="Comic Sans MS" charset="0"/>
              <a:cs typeface="Calibri" panose="020F0502020204030204" pitchFamily="34" charset="0"/>
            </a:endParaRPr>
          </a:p>
        </p:txBody>
      </p:sp>
      <p:grpSp>
        <p:nvGrpSpPr>
          <p:cNvPr id="5" name="Gruppierung 4"/>
          <p:cNvGrpSpPr/>
          <p:nvPr/>
        </p:nvGrpSpPr>
        <p:grpSpPr>
          <a:xfrm>
            <a:off x="-5068" y="713232"/>
            <a:ext cx="9144000" cy="788924"/>
            <a:chOff x="-5068" y="713232"/>
            <a:chExt cx="9144000" cy="788924"/>
          </a:xfrm>
        </p:grpSpPr>
        <p:pic>
          <p:nvPicPr>
            <p:cNvPr id="7"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8" name="Bild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pic>
        <p:nvPicPr>
          <p:cNvPr id="10"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20914341">
            <a:off x="835113" y="4219521"/>
            <a:ext cx="2023281" cy="1303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rot="1603889">
            <a:off x="6744504" y="3601464"/>
            <a:ext cx="966260" cy="133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0445" y="4575412"/>
            <a:ext cx="1957719" cy="1878885"/>
          </a:xfrm>
          <a:prstGeom prst="rect">
            <a:avLst/>
          </a:prstGeom>
        </p:spPr>
      </p:pic>
      <p:sp>
        <p:nvSpPr>
          <p:cNvPr id="11"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3030230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ung 15"/>
          <p:cNvGrpSpPr/>
          <p:nvPr/>
        </p:nvGrpSpPr>
        <p:grpSpPr>
          <a:xfrm>
            <a:off x="-5068" y="713232"/>
            <a:ext cx="9144000" cy="788924"/>
            <a:chOff x="-5068" y="713232"/>
            <a:chExt cx="9144000" cy="788924"/>
          </a:xfrm>
        </p:grpSpPr>
        <p:pic>
          <p:nvPicPr>
            <p:cNvPr id="17" name="Bild 4" descr="PP Vorlage Biologie2.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8" name="Bild 1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5122" name="Rechteck 2"/>
          <p:cNvSpPr>
            <a:spLocks noChangeArrowheads="1"/>
          </p:cNvSpPr>
          <p:nvPr/>
        </p:nvSpPr>
        <p:spPr bwMode="auto">
          <a:xfrm>
            <a:off x="0" y="1439863"/>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47675">
              <a:lnSpc>
                <a:spcPct val="150000"/>
              </a:lnSpc>
            </a:pPr>
            <a:endParaRPr lang="de-AT" altLang="de-DE" sz="2400" b="1" dirty="0">
              <a:latin typeface="Calibri" panose="020F0502020204030204" pitchFamily="34" charset="0"/>
              <a:ea typeface="Comic Sans MS" charset="0"/>
              <a:cs typeface="Calibri" panose="020F0502020204030204" pitchFamily="34" charset="0"/>
            </a:endParaRPr>
          </a:p>
          <a:p>
            <a:pPr marL="749300" indent="-342900">
              <a:lnSpc>
                <a:spcPct val="150000"/>
              </a:lnSpc>
              <a:buFont typeface="Arial" panose="020B0604020202020204" pitchFamily="34" charset="0"/>
              <a:buChar char="•"/>
            </a:pPr>
            <a:r>
              <a:rPr lang="en-GB" sz="2400" b="1" dirty="0">
                <a:latin typeface="Calibri" panose="020F0502020204030204" pitchFamily="34" charset="0"/>
                <a:ea typeface="Comic Sans MS" charset="0"/>
                <a:cs typeface="Calibri" panose="020F0502020204030204" pitchFamily="34" charset="0"/>
              </a:rPr>
              <a:t>Plant diversity of selected native habitats</a:t>
            </a:r>
          </a:p>
          <a:p>
            <a:pPr marL="749300" indent="-342900">
              <a:lnSpc>
                <a:spcPct val="150000"/>
              </a:lnSpc>
              <a:buFont typeface="Arial" panose="020B0604020202020204" pitchFamily="34" charset="0"/>
              <a:buChar char="•"/>
            </a:pPr>
            <a:r>
              <a:rPr lang="de-AT" sz="2400" b="1" dirty="0">
                <a:latin typeface="Calibri" panose="020F0502020204030204" pitchFamily="34" charset="0"/>
                <a:ea typeface="Comic Sans MS" charset="0"/>
                <a:cs typeface="Calibri" panose="020F0502020204030204" pitchFamily="34" charset="0"/>
              </a:rPr>
              <a:t>Plant </a:t>
            </a:r>
            <a:r>
              <a:rPr lang="de-AT" sz="2400" b="1" dirty="0" err="1">
                <a:latin typeface="Calibri" panose="020F0502020204030204" pitchFamily="34" charset="0"/>
                <a:ea typeface="Comic Sans MS" charset="0"/>
                <a:cs typeface="Calibri" panose="020F0502020204030204" pitchFamily="34" charset="0"/>
              </a:rPr>
              <a:t>diversity</a:t>
            </a:r>
            <a:r>
              <a:rPr lang="de-AT" sz="2400" b="1" dirty="0">
                <a:latin typeface="Calibri" panose="020F0502020204030204" pitchFamily="34" charset="0"/>
                <a:ea typeface="Comic Sans MS" charset="0"/>
                <a:cs typeface="Calibri" panose="020F0502020204030204" pitchFamily="34" charset="0"/>
              </a:rPr>
              <a:t> </a:t>
            </a:r>
            <a:r>
              <a:rPr lang="de-AT" sz="2400" b="1" dirty="0" err="1">
                <a:latin typeface="Calibri" panose="020F0502020204030204" pitchFamily="34" charset="0"/>
                <a:ea typeface="Comic Sans MS" charset="0"/>
                <a:cs typeface="Calibri" panose="020F0502020204030204" pitchFamily="34" charset="0"/>
              </a:rPr>
              <a:t>and</a:t>
            </a:r>
            <a:r>
              <a:rPr lang="de-AT" sz="2400" b="1" dirty="0">
                <a:latin typeface="Calibri" panose="020F0502020204030204" pitchFamily="34" charset="0"/>
                <a:ea typeface="Comic Sans MS" charset="0"/>
                <a:cs typeface="Calibri" panose="020F0502020204030204" pitchFamily="34" charset="0"/>
              </a:rPr>
              <a:t> </a:t>
            </a:r>
            <a:r>
              <a:rPr lang="de-AT" sz="2400" b="1" dirty="0" err="1">
                <a:latin typeface="Calibri" panose="020F0502020204030204" pitchFamily="34" charset="0"/>
                <a:ea typeface="Comic Sans MS" charset="0"/>
                <a:cs typeface="Calibri" panose="020F0502020204030204" pitchFamily="34" charset="0"/>
              </a:rPr>
              <a:t>systematics</a:t>
            </a:r>
            <a:endParaRPr lang="de-AT" sz="2400" b="1" dirty="0">
              <a:latin typeface="Calibri" panose="020F0502020204030204" pitchFamily="34" charset="0"/>
              <a:ea typeface="Comic Sans MS" charset="0"/>
              <a:cs typeface="Calibri" panose="020F0502020204030204" pitchFamily="34" charset="0"/>
            </a:endParaRPr>
          </a:p>
          <a:p>
            <a:pPr marL="749300" indent="-342900">
              <a:lnSpc>
                <a:spcPct val="150000"/>
              </a:lnSpc>
              <a:buFont typeface="Arial" panose="020B0604020202020204" pitchFamily="34" charset="0"/>
              <a:buChar char="•"/>
            </a:pPr>
            <a:r>
              <a:rPr lang="de-AT" sz="2400" b="1" dirty="0" err="1">
                <a:latin typeface="Calibri" panose="020F0502020204030204" pitchFamily="34" charset="0"/>
                <a:ea typeface="Comic Sans MS" charset="0"/>
                <a:cs typeface="Calibri" panose="020F0502020204030204" pitchFamily="34" charset="0"/>
              </a:rPr>
              <a:t>Biogeography</a:t>
            </a:r>
            <a:endParaRPr lang="de-AT" sz="2400" b="1" dirty="0">
              <a:latin typeface="Calibri" panose="020F0502020204030204" pitchFamily="34" charset="0"/>
              <a:ea typeface="Comic Sans MS" charset="0"/>
              <a:cs typeface="Calibri" panose="020F0502020204030204" pitchFamily="34" charset="0"/>
            </a:endParaRPr>
          </a:p>
        </p:txBody>
      </p:sp>
      <p:pic>
        <p:nvPicPr>
          <p:cNvPr id="5127" name="Picture 7" descr="E:\Fotos Flechten\Cladonia sp. Podetien, Greilitz 07 2005 1.JPG"/>
          <p:cNvPicPr>
            <a:picLocks noChangeAspect="1" noChangeArrowheads="1"/>
          </p:cNvPicPr>
          <p:nvPr/>
        </p:nvPicPr>
        <p:blipFill>
          <a:blip r:embed="rId4" cstate="print">
            <a:extLst>
              <a:ext uri="{28A0092B-C50C-407E-A947-70E740481C1C}">
                <a14:useLocalDpi xmlns:a14="http://schemas.microsoft.com/office/drawing/2010/main" val="0"/>
              </a:ext>
            </a:extLst>
          </a:blip>
          <a:srcRect r="-15074"/>
          <a:stretch>
            <a:fillRect/>
          </a:stretch>
        </p:blipFill>
        <p:spPr bwMode="auto">
          <a:xfrm>
            <a:off x="0" y="4376738"/>
            <a:ext cx="2020888"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9" descr="Datei:Carex davalliana (Davall-Segge) IMG 39652.JPG">
            <a:hlinkClick r:id="rId5"/>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717675" y="4381500"/>
            <a:ext cx="2278063"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Grafik 1"/>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480175" y="4378325"/>
            <a:ext cx="26574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3" descr="J:\c717\Molecular lab systematics\Fotos_Labor\Auswahl Peter\Exkursion\CIMG8387_PizValGronda.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143250" y="4376738"/>
            <a:ext cx="333216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descr="I:\Eigene Dateien\Eigene Bilder\rainer-kurmayer.jpg"/>
          <p:cNvPicPr preferRelativeResize="0">
            <a:picLocks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302000" y="718825"/>
            <a:ext cx="704850" cy="7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extfeld 1"/>
          <p:cNvSpPr txBox="1">
            <a:spLocks noChangeArrowheads="1"/>
          </p:cNvSpPr>
          <p:nvPr/>
        </p:nvSpPr>
        <p:spPr bwMode="auto">
          <a:xfrm>
            <a:off x="395288" y="73342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dirty="0">
              <a:latin typeface="Calibri" panose="020F0502020204030204" pitchFamily="34" charset="0"/>
              <a:ea typeface="Comic Sans MS" charset="0"/>
              <a:cs typeface="Calibri" panose="020F0502020204030204" pitchFamily="34" charset="0"/>
            </a:endParaRPr>
          </a:p>
        </p:txBody>
      </p:sp>
      <p:pic>
        <p:nvPicPr>
          <p:cNvPr id="4" name="Picture 3"/>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4762870" y="718824"/>
            <a:ext cx="690193" cy="713102"/>
          </a:xfrm>
          <a:prstGeom prst="rect">
            <a:avLst/>
          </a:prstGeom>
        </p:spPr>
      </p:pic>
      <p:pic>
        <p:nvPicPr>
          <p:cNvPr id="20" name="Grafik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3163" y="713232"/>
            <a:ext cx="725592" cy="725592"/>
          </a:xfrm>
          <a:prstGeom prst="rect">
            <a:avLst/>
          </a:prstGeom>
        </p:spPr>
      </p:pic>
      <p:pic>
        <p:nvPicPr>
          <p:cNvPr id="2" name="Grafik 4" descr="Pau_cut.jpg"/>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4039213" y="720336"/>
            <a:ext cx="665793" cy="723714"/>
          </a:xfrm>
          <a:prstGeom prst="rect">
            <a:avLst/>
          </a:prstGeom>
        </p:spPr>
      </p:pic>
      <p:pic>
        <p:nvPicPr>
          <p:cNvPr id="21" name="Grafik 20">
            <a:extLst>
              <a:ext uri="{FF2B5EF4-FFF2-40B4-BE49-F238E27FC236}">
                <a16:creationId xmlns:a16="http://schemas.microsoft.com/office/drawing/2014/main" id="{BAD48618-3FBD-48C0-A0E8-884F708F5CB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6729"/>
          <a:stretch/>
        </p:blipFill>
        <p:spPr>
          <a:xfrm>
            <a:off x="2576584" y="713232"/>
            <a:ext cx="717086" cy="704978"/>
          </a:xfrm>
          <a:prstGeom prst="rect">
            <a:avLst/>
          </a:prstGeom>
        </p:spPr>
      </p:pic>
      <p:sp>
        <p:nvSpPr>
          <p:cNvPr id="22"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154379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234361" y="2585981"/>
            <a:ext cx="1453853" cy="1472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Grafik 2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51312" y="5347676"/>
            <a:ext cx="1948070" cy="1488365"/>
          </a:xfrm>
          <a:prstGeom prst="rect">
            <a:avLst/>
          </a:prstGeom>
        </p:spPr>
      </p:pic>
      <p:grpSp>
        <p:nvGrpSpPr>
          <p:cNvPr id="14" name="Gruppierung 13"/>
          <p:cNvGrpSpPr/>
          <p:nvPr/>
        </p:nvGrpSpPr>
        <p:grpSpPr>
          <a:xfrm>
            <a:off x="-5068" y="713232"/>
            <a:ext cx="9144000" cy="788924"/>
            <a:chOff x="-5068" y="713232"/>
            <a:chExt cx="9144000" cy="788924"/>
          </a:xfrm>
        </p:grpSpPr>
        <p:pic>
          <p:nvPicPr>
            <p:cNvPr id="15" name="Bild 4" descr="PP Vorlage Biologie2.jpg"/>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6" name="Bild 1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6146" name="Rechteck 2"/>
          <p:cNvSpPr>
            <a:spLocks noChangeArrowheads="1"/>
          </p:cNvSpPr>
          <p:nvPr/>
        </p:nvSpPr>
        <p:spPr bwMode="auto">
          <a:xfrm>
            <a:off x="-5068" y="1164965"/>
            <a:ext cx="903605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47675"/>
            <a:endParaRPr lang="de-AT" sz="2800" b="1" dirty="0">
              <a:latin typeface="+mj-lt"/>
            </a:endParaRPr>
          </a:p>
          <a:p>
            <a:pPr marL="790575" indent="-342900">
              <a:buFont typeface="Arial" panose="020B0604020202020204" pitchFamily="34" charset="0"/>
              <a:buChar char="•"/>
            </a:pPr>
            <a:r>
              <a:rPr lang="en-GB" sz="2400" b="1" dirty="0">
                <a:latin typeface="+mj-lt"/>
              </a:rPr>
              <a:t>Methods of evolutionary research, plant systematics and biogeography</a:t>
            </a:r>
            <a:endParaRPr lang="de-AT" sz="2400" b="1" dirty="0">
              <a:latin typeface="+mj-lt"/>
            </a:endParaRPr>
          </a:p>
          <a:p>
            <a:pPr marL="447675"/>
            <a:endParaRPr lang="de-AT" sz="2800" b="1" dirty="0">
              <a:latin typeface="+mj-lt"/>
            </a:endParaRPr>
          </a:p>
        </p:txBody>
      </p:sp>
      <p:pic>
        <p:nvPicPr>
          <p:cNvPr id="7" name="Grafik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8169" y="6236988"/>
            <a:ext cx="771941" cy="593319"/>
          </a:xfrm>
          <a:prstGeom prst="rect">
            <a:avLst/>
          </a:prstGeom>
        </p:spPr>
      </p:pic>
      <p:pic>
        <p:nvPicPr>
          <p:cNvPr id="9" name="Grafik 9"/>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389862" y="6224963"/>
            <a:ext cx="556593" cy="556593"/>
          </a:xfrm>
          <a:prstGeom prst="rect">
            <a:avLst/>
          </a:prstGeom>
        </p:spPr>
      </p:pic>
      <p:pic>
        <p:nvPicPr>
          <p:cNvPr id="11" name="Grafik 12"/>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62720" y="6236978"/>
            <a:ext cx="1227483" cy="561056"/>
          </a:xfrm>
          <a:prstGeom prst="rect">
            <a:avLst/>
          </a:prstGeom>
        </p:spPr>
      </p:pic>
      <p:pic>
        <p:nvPicPr>
          <p:cNvPr id="6151" name="Picture 7" descr="J:\c717\Molecular lab systematics\Fotos_Labor\Auswahl Peter\IMGP1714.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243001" y="4664509"/>
            <a:ext cx="3889030" cy="219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22" descr="Fig. 3.jpg"/>
          <p:cNvPicPr>
            <a:picLocks noChangeAspect="1"/>
          </p:cNvPicPr>
          <p:nvPr/>
        </p:nvPicPr>
        <p:blipFill rotWithShape="1">
          <a:blip r:embed="rId10" cstate="print">
            <a:extLst>
              <a:ext uri="{28A0092B-C50C-407E-A947-70E740481C1C}">
                <a14:useLocalDpi xmlns:a14="http://schemas.microsoft.com/office/drawing/2010/main" val="0"/>
              </a:ext>
            </a:extLst>
          </a:blip>
          <a:srcRect r="-812" b="-2870"/>
          <a:stretch/>
        </p:blipFill>
        <p:spPr>
          <a:xfrm>
            <a:off x="5613061" y="2533840"/>
            <a:ext cx="2996310" cy="2021470"/>
          </a:xfrm>
          <a:prstGeom prst="rect">
            <a:avLst/>
          </a:prstGeom>
        </p:spPr>
      </p:pic>
      <p:pic>
        <p:nvPicPr>
          <p:cNvPr id="19" name="Picture 18"/>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2569465" y="721427"/>
            <a:ext cx="664897" cy="695358"/>
          </a:xfrm>
          <a:prstGeom prst="rect">
            <a:avLst/>
          </a:prstGeom>
        </p:spPr>
      </p:pic>
      <p:pic>
        <p:nvPicPr>
          <p:cNvPr id="3" name="Picture 2"/>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78169" y="2647208"/>
            <a:ext cx="3043100" cy="3289233"/>
          </a:xfrm>
          <a:prstGeom prst="rect">
            <a:avLst/>
          </a:prstGeom>
        </p:spPr>
      </p:pic>
      <p:pic>
        <p:nvPicPr>
          <p:cNvPr id="4" name="Picture 3"/>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2704358" y="4095306"/>
            <a:ext cx="2169579" cy="1370259"/>
          </a:xfrm>
          <a:prstGeom prst="rect">
            <a:avLst/>
          </a:prstGeom>
        </p:spPr>
      </p:pic>
      <p:pic>
        <p:nvPicPr>
          <p:cNvPr id="25" name="Grafik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62390" y="713232"/>
            <a:ext cx="725592" cy="725592"/>
          </a:xfrm>
          <a:prstGeom prst="rect">
            <a:avLst/>
          </a:prstGeom>
        </p:spPr>
      </p:pic>
      <p:pic>
        <p:nvPicPr>
          <p:cNvPr id="2" name="Grafik 4" descr="Pau_cut.jpg"/>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867512" y="720335"/>
            <a:ext cx="665793" cy="723714"/>
          </a:xfrm>
          <a:prstGeom prst="rect">
            <a:avLst/>
          </a:prstGeom>
        </p:spPr>
      </p:pic>
      <p:sp>
        <p:nvSpPr>
          <p:cNvPr id="5" name="Rechteck 4"/>
          <p:cNvSpPr/>
          <p:nvPr/>
        </p:nvSpPr>
        <p:spPr>
          <a:xfrm>
            <a:off x="1824037" y="714375"/>
            <a:ext cx="42863"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1003152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ung 13"/>
          <p:cNvGrpSpPr/>
          <p:nvPr/>
        </p:nvGrpSpPr>
        <p:grpSpPr>
          <a:xfrm>
            <a:off x="-5068" y="713232"/>
            <a:ext cx="9144000" cy="788924"/>
            <a:chOff x="-5068" y="713232"/>
            <a:chExt cx="9144000" cy="788924"/>
          </a:xfrm>
        </p:grpSpPr>
        <p:pic>
          <p:nvPicPr>
            <p:cNvPr id="18"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9" name="Bild 1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7170" name="Rechteck 2"/>
          <p:cNvSpPr>
            <a:spLocks noChangeArrowheads="1"/>
          </p:cNvSpPr>
          <p:nvPr/>
        </p:nvSpPr>
        <p:spPr bwMode="auto">
          <a:xfrm>
            <a:off x="0" y="1433513"/>
            <a:ext cx="90360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47675"/>
            <a:endParaRPr lang="de-AT" altLang="de-DE" sz="2400" b="1" dirty="0">
              <a:latin typeface="Calibri" panose="020F0502020204030204" pitchFamily="34" charset="0"/>
              <a:ea typeface="Comic Sans MS" charset="0"/>
              <a:cs typeface="Calibri" panose="020F0502020204030204" pitchFamily="34" charset="0"/>
            </a:endParaRPr>
          </a:p>
          <a:p>
            <a:pPr marL="790575" indent="-342900">
              <a:buFont typeface="Arial" panose="020B0604020202020204" pitchFamily="34" charset="0"/>
              <a:buChar char="•"/>
            </a:pPr>
            <a:r>
              <a:rPr lang="de-AT" sz="2400" b="1" dirty="0" err="1">
                <a:latin typeface="Calibri" panose="020F0502020204030204" pitchFamily="34" charset="0"/>
                <a:ea typeface="Comic Sans MS" charset="0"/>
                <a:cs typeface="Calibri" panose="020F0502020204030204" pitchFamily="34" charset="0"/>
              </a:rPr>
              <a:t>Biodiversity</a:t>
            </a:r>
            <a:r>
              <a:rPr lang="de-AT" sz="2400" b="1" dirty="0">
                <a:latin typeface="Calibri" panose="020F0502020204030204" pitchFamily="34" charset="0"/>
                <a:ea typeface="Comic Sans MS" charset="0"/>
                <a:cs typeface="Calibri" panose="020F0502020204030204" pitchFamily="34" charset="0"/>
              </a:rPr>
              <a:t> in </a:t>
            </a:r>
            <a:r>
              <a:rPr lang="de-AT" sz="2400" b="1" dirty="0" err="1">
                <a:latin typeface="Calibri" panose="020F0502020204030204" pitchFamily="34" charset="0"/>
                <a:ea typeface="Comic Sans MS" charset="0"/>
                <a:cs typeface="Calibri" panose="020F0502020204030204" pitchFamily="34" charset="0"/>
              </a:rPr>
              <a:t>transition</a:t>
            </a:r>
            <a:endParaRPr lang="de-AT" sz="2400" b="1" dirty="0">
              <a:latin typeface="Calibri" panose="020F0502020204030204" pitchFamily="34" charset="0"/>
              <a:ea typeface="Comic Sans MS" charset="0"/>
              <a:cs typeface="Calibri" panose="020F0502020204030204" pitchFamily="34" charset="0"/>
            </a:endParaRPr>
          </a:p>
          <a:p>
            <a:pPr marL="447675"/>
            <a:endParaRPr lang="de-AT" altLang="de-DE" sz="2400" b="1" dirty="0">
              <a:latin typeface="Calibri" panose="020F0502020204030204" pitchFamily="34" charset="0"/>
              <a:ea typeface="Comic Sans MS" charset="0"/>
              <a:cs typeface="Calibri" panose="020F0502020204030204" pitchFamily="34" charset="0"/>
            </a:endParaRPr>
          </a:p>
          <a:p>
            <a:pPr marL="447675"/>
            <a:endParaRPr lang="de-AT" altLang="de-DE" sz="2400" b="1" dirty="0">
              <a:latin typeface="Calibri" panose="020F0502020204030204" pitchFamily="34" charset="0"/>
              <a:ea typeface="Comic Sans MS" charset="0"/>
              <a:cs typeface="Calibri" panose="020F0502020204030204" pitchFamily="34" charset="0"/>
            </a:endParaRPr>
          </a:p>
        </p:txBody>
      </p:sp>
      <p:pic>
        <p:nvPicPr>
          <p:cNvPr id="7172" name="Picture 2" descr="E:\Neophyten Fotos\Buddleja davidii\Buddleja davidii.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95288" y="2982913"/>
            <a:ext cx="25876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538288" y="4724400"/>
            <a:ext cx="2487612" cy="194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descr="E:\Neophyten Fotos\Ambrosia\Ambrosia Silz\Ambrosia artemisiifolia Silz 4.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779838" y="3500438"/>
            <a:ext cx="289877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E:\Neophyten Fotos\Robinia\Robinia pseudacacia Dornen.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227763" y="4743450"/>
            <a:ext cx="2416175"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E:\DATEN\Porträt Konrad\DSC03512.JPG"/>
          <p:cNvPicPr preferRelativeResize="0">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835151" y="728662"/>
            <a:ext cx="69373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3132138" y="2982913"/>
            <a:ext cx="4176712" cy="368300"/>
          </a:xfrm>
          <a:prstGeom prst="rect">
            <a:avLst/>
          </a:prstGeom>
          <a:solidFill>
            <a:schemeClr val="bg1">
              <a:lumMod val="85000"/>
            </a:schemeClr>
          </a:solidFill>
        </p:spPr>
        <p:txBody>
          <a:bodyPr>
            <a:spAutoFit/>
          </a:bodyPr>
          <a:lstStyle/>
          <a:p>
            <a:pPr>
              <a:defRPr/>
            </a:pPr>
            <a:r>
              <a:rPr lang="de-AT" dirty="0" err="1">
                <a:latin typeface="Calibri" panose="020F0502020204030204" pitchFamily="34" charset="0"/>
                <a:ea typeface="Comic Sans MS" charset="0"/>
                <a:cs typeface="Calibri" panose="020F0502020204030204" pitchFamily="34" charset="0"/>
              </a:rPr>
              <a:t>Anthropogenic</a:t>
            </a:r>
            <a:r>
              <a:rPr lang="de-AT" dirty="0">
                <a:latin typeface="Calibri" panose="020F0502020204030204" pitchFamily="34" charset="0"/>
                <a:ea typeface="Comic Sans MS" charset="0"/>
                <a:cs typeface="Calibri" panose="020F0502020204030204" pitchFamily="34" charset="0"/>
              </a:rPr>
              <a:t> </a:t>
            </a:r>
            <a:r>
              <a:rPr lang="de-AT" dirty="0" err="1">
                <a:latin typeface="Calibri" panose="020F0502020204030204" pitchFamily="34" charset="0"/>
                <a:ea typeface="Comic Sans MS" charset="0"/>
                <a:cs typeface="Calibri" panose="020F0502020204030204" pitchFamily="34" charset="0"/>
              </a:rPr>
              <a:t>flora</a:t>
            </a:r>
            <a:r>
              <a:rPr lang="de-AT" dirty="0">
                <a:latin typeface="Calibri" panose="020F0502020204030204" pitchFamily="34" charset="0"/>
                <a:ea typeface="Comic Sans MS" charset="0"/>
                <a:cs typeface="Calibri" panose="020F0502020204030204" pitchFamily="34" charset="0"/>
              </a:rPr>
              <a:t> </a:t>
            </a:r>
            <a:r>
              <a:rPr lang="de-AT" dirty="0" err="1">
                <a:latin typeface="Calibri" panose="020F0502020204030204" pitchFamily="34" charset="0"/>
                <a:ea typeface="Comic Sans MS" charset="0"/>
                <a:cs typeface="Calibri" panose="020F0502020204030204" pitchFamily="34" charset="0"/>
              </a:rPr>
              <a:t>and</a:t>
            </a:r>
            <a:r>
              <a:rPr lang="de-AT" dirty="0">
                <a:latin typeface="Calibri" panose="020F0502020204030204" pitchFamily="34" charset="0"/>
                <a:ea typeface="Comic Sans MS" charset="0"/>
                <a:cs typeface="Calibri" panose="020F0502020204030204" pitchFamily="34" charset="0"/>
              </a:rPr>
              <a:t> </a:t>
            </a:r>
            <a:r>
              <a:rPr lang="de-AT" dirty="0" err="1">
                <a:latin typeface="Calibri" panose="020F0502020204030204" pitchFamily="34" charset="0"/>
                <a:ea typeface="Comic Sans MS" charset="0"/>
                <a:cs typeface="Calibri" panose="020F0502020204030204" pitchFamily="34" charset="0"/>
              </a:rPr>
              <a:t>vegetation</a:t>
            </a:r>
            <a:endParaRPr lang="de-AT" dirty="0">
              <a:latin typeface="Calibri" panose="020F0502020204030204" pitchFamily="34" charset="0"/>
              <a:ea typeface="Comic Sans MS" charset="0"/>
              <a:cs typeface="Calibri" panose="020F0502020204030204" pitchFamily="34" charset="0"/>
            </a:endParaRPr>
          </a:p>
        </p:txBody>
      </p:sp>
      <p:sp>
        <p:nvSpPr>
          <p:cNvPr id="15" name="Textfeld 14"/>
          <p:cNvSpPr txBox="1"/>
          <p:nvPr/>
        </p:nvSpPr>
        <p:spPr>
          <a:xfrm>
            <a:off x="3765550" y="5954713"/>
            <a:ext cx="1203325" cy="369887"/>
          </a:xfrm>
          <a:prstGeom prst="rect">
            <a:avLst/>
          </a:prstGeom>
          <a:solidFill>
            <a:schemeClr val="bg1">
              <a:lumMod val="85000"/>
            </a:schemeClr>
          </a:solidFill>
        </p:spPr>
        <p:txBody>
          <a:bodyPr>
            <a:spAutoFit/>
          </a:bodyPr>
          <a:lstStyle/>
          <a:p>
            <a:pPr>
              <a:defRPr/>
            </a:pPr>
            <a:r>
              <a:rPr lang="de-AT" dirty="0">
                <a:latin typeface="Calibri" panose="020F0502020204030204" pitchFamily="34" charset="0"/>
                <a:ea typeface="Comic Sans MS" charset="0"/>
                <a:cs typeface="Calibri" panose="020F0502020204030204" pitchFamily="34" charset="0"/>
              </a:rPr>
              <a:t>Neobiota</a:t>
            </a:r>
          </a:p>
        </p:txBody>
      </p:sp>
      <p:sp>
        <p:nvSpPr>
          <p:cNvPr id="16" name="Textfeld 15"/>
          <p:cNvSpPr txBox="1"/>
          <p:nvPr/>
        </p:nvSpPr>
        <p:spPr>
          <a:xfrm>
            <a:off x="6516688" y="4117975"/>
            <a:ext cx="1727200" cy="369888"/>
          </a:xfrm>
          <a:prstGeom prst="rect">
            <a:avLst/>
          </a:prstGeom>
          <a:solidFill>
            <a:schemeClr val="bg1">
              <a:lumMod val="85000"/>
            </a:schemeClr>
          </a:solidFill>
        </p:spPr>
        <p:txBody>
          <a:bodyPr>
            <a:spAutoFit/>
          </a:bodyPr>
          <a:lstStyle/>
          <a:p>
            <a:pPr>
              <a:defRPr/>
            </a:pPr>
            <a:r>
              <a:rPr lang="de-AT" dirty="0">
                <a:latin typeface="Calibri" panose="020F0502020204030204" pitchFamily="34" charset="0"/>
                <a:ea typeface="Comic Sans MS" charset="0"/>
                <a:cs typeface="Calibri" panose="020F0502020204030204" pitchFamily="34" charset="0"/>
              </a:rPr>
              <a:t>Management</a:t>
            </a:r>
          </a:p>
        </p:txBody>
      </p:sp>
      <p:sp>
        <p:nvSpPr>
          <p:cNvPr id="17" name="Textfeld 16"/>
          <p:cNvSpPr txBox="1"/>
          <p:nvPr/>
        </p:nvSpPr>
        <p:spPr>
          <a:xfrm>
            <a:off x="379413" y="5073650"/>
            <a:ext cx="2403475" cy="368300"/>
          </a:xfrm>
          <a:prstGeom prst="rect">
            <a:avLst/>
          </a:prstGeom>
          <a:solidFill>
            <a:schemeClr val="bg1">
              <a:lumMod val="85000"/>
            </a:schemeClr>
          </a:solidFill>
        </p:spPr>
        <p:txBody>
          <a:bodyPr>
            <a:spAutoFit/>
          </a:bodyPr>
          <a:lstStyle/>
          <a:p>
            <a:pPr>
              <a:defRPr/>
            </a:pPr>
            <a:r>
              <a:rPr lang="de-AT" dirty="0">
                <a:latin typeface="Calibri" panose="020F0502020204030204" pitchFamily="34" charset="0"/>
                <a:ea typeface="Comic Sans MS" charset="0"/>
                <a:cs typeface="Calibri" panose="020F0502020204030204" pitchFamily="34" charset="0"/>
              </a:rPr>
              <a:t>Man </a:t>
            </a:r>
            <a:r>
              <a:rPr lang="de-AT" dirty="0" err="1">
                <a:latin typeface="Calibri" panose="020F0502020204030204" pitchFamily="34" charset="0"/>
                <a:ea typeface="Comic Sans MS" charset="0"/>
                <a:cs typeface="Calibri" panose="020F0502020204030204" pitchFamily="34" charset="0"/>
              </a:rPr>
              <a:t>and</a:t>
            </a:r>
            <a:r>
              <a:rPr lang="de-AT" dirty="0">
                <a:latin typeface="Calibri" panose="020F0502020204030204" pitchFamily="34" charset="0"/>
                <a:ea typeface="Comic Sans MS" charset="0"/>
                <a:cs typeface="Calibri" panose="020F0502020204030204" pitchFamily="34" charset="0"/>
              </a:rPr>
              <a:t> </a:t>
            </a:r>
            <a:r>
              <a:rPr lang="de-AT" dirty="0" err="1">
                <a:latin typeface="Calibri" panose="020F0502020204030204" pitchFamily="34" charset="0"/>
                <a:ea typeface="Comic Sans MS" charset="0"/>
                <a:cs typeface="Calibri" panose="020F0502020204030204" pitchFamily="34" charset="0"/>
              </a:rPr>
              <a:t>environment</a:t>
            </a:r>
            <a:endParaRPr lang="de-AT" dirty="0">
              <a:latin typeface="Calibri" panose="020F0502020204030204" pitchFamily="34" charset="0"/>
              <a:ea typeface="Comic Sans MS" charset="0"/>
              <a:cs typeface="Calibri" panose="020F0502020204030204" pitchFamily="34" charset="0"/>
            </a:endParaRPr>
          </a:p>
        </p:txBody>
      </p:sp>
      <p:pic>
        <p:nvPicPr>
          <p:cNvPr id="2" name="Grafik 1"/>
          <p:cNvPicPr>
            <a:picLocks noChangeAspect="1"/>
          </p:cNvPicPr>
          <p:nvPr/>
        </p:nvPicPr>
        <p:blipFill rotWithShape="1">
          <a:blip r:embed="rId10" cstate="print">
            <a:extLst>
              <a:ext uri="{28A0092B-C50C-407E-A947-70E740481C1C}">
                <a14:useLocalDpi xmlns:a14="http://schemas.microsoft.com/office/drawing/2010/main" val="0"/>
              </a:ext>
            </a:extLst>
          </a:blip>
          <a:srcRect b="6729"/>
          <a:stretch/>
        </p:blipFill>
        <p:spPr>
          <a:xfrm>
            <a:off x="1831590" y="719010"/>
            <a:ext cx="717086" cy="704978"/>
          </a:xfrm>
          <a:prstGeom prst="rect">
            <a:avLst/>
          </a:prstGeom>
        </p:spPr>
      </p:pic>
      <p:sp>
        <p:nvSpPr>
          <p:cNvPr id="21"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1290981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ung 11"/>
          <p:cNvGrpSpPr/>
          <p:nvPr/>
        </p:nvGrpSpPr>
        <p:grpSpPr>
          <a:xfrm>
            <a:off x="-5068" y="713232"/>
            <a:ext cx="9144000" cy="788924"/>
            <a:chOff x="-5068" y="713232"/>
            <a:chExt cx="9144000" cy="788924"/>
          </a:xfrm>
        </p:grpSpPr>
        <p:pic>
          <p:nvPicPr>
            <p:cNvPr id="13" name="Bild 4" descr="PP Vorlage Biologie2.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4" name="Bild 1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9221" name="Rechteck 2"/>
          <p:cNvSpPr>
            <a:spLocks noChangeArrowheads="1"/>
          </p:cNvSpPr>
          <p:nvPr/>
        </p:nvSpPr>
        <p:spPr bwMode="auto">
          <a:xfrm>
            <a:off x="-9769" y="1443282"/>
            <a:ext cx="450361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47675"/>
            <a:endParaRPr lang="de-AT" altLang="de-DE" sz="2400" b="1" dirty="0">
              <a:latin typeface="Calibri" panose="020F0502020204030204" pitchFamily="34" charset="0"/>
              <a:ea typeface="Comic Sans MS" charset="0"/>
              <a:cs typeface="Calibri" panose="020F0502020204030204" pitchFamily="34" charset="0"/>
            </a:endParaRPr>
          </a:p>
          <a:p>
            <a:pPr marL="790575" indent="-342900">
              <a:buFont typeface="Arial" panose="020B0604020202020204" pitchFamily="34" charset="0"/>
              <a:buChar char="•"/>
            </a:pPr>
            <a:r>
              <a:rPr lang="de-AT" altLang="de-DE" sz="2400" b="1" dirty="0">
                <a:latin typeface="Calibri" panose="020F0502020204030204" pitchFamily="34" charset="0"/>
                <a:ea typeface="Comic Sans MS" charset="0"/>
                <a:cs typeface="Calibri" panose="020F0502020204030204" pitchFamily="34" charset="0"/>
              </a:rPr>
              <a:t>Vegetation </a:t>
            </a:r>
            <a:r>
              <a:rPr lang="de-AT" altLang="de-DE" sz="2400" b="1" dirty="0" err="1">
                <a:latin typeface="Calibri" panose="020F0502020204030204" pitchFamily="34" charset="0"/>
                <a:ea typeface="Comic Sans MS" charset="0"/>
                <a:cs typeface="Calibri" panose="020F0502020204030204" pitchFamily="34" charset="0"/>
              </a:rPr>
              <a:t>analysis</a:t>
            </a:r>
            <a:r>
              <a:rPr lang="de-AT" altLang="de-DE" sz="2400" b="1" dirty="0">
                <a:latin typeface="Calibri" panose="020F0502020204030204" pitchFamily="34" charset="0"/>
                <a:ea typeface="Comic Sans MS" charset="0"/>
                <a:cs typeface="Calibri" panose="020F0502020204030204" pitchFamily="34" charset="0"/>
              </a:rPr>
              <a:t> I</a:t>
            </a:r>
          </a:p>
          <a:p>
            <a:pPr marL="790575" indent="-342900">
              <a:buFont typeface="Arial" panose="020B0604020202020204" pitchFamily="34" charset="0"/>
              <a:buChar char="•"/>
            </a:pPr>
            <a:r>
              <a:rPr lang="de-AT" altLang="de-DE" sz="2400" b="1" dirty="0">
                <a:latin typeface="Calibri" panose="020F0502020204030204" pitchFamily="34" charset="0"/>
                <a:ea typeface="Comic Sans MS" charset="0"/>
                <a:cs typeface="Calibri" panose="020F0502020204030204" pitchFamily="34" charset="0"/>
              </a:rPr>
              <a:t>Vegetation </a:t>
            </a:r>
            <a:r>
              <a:rPr lang="de-AT" altLang="de-DE" sz="2400" b="1" dirty="0" err="1">
                <a:latin typeface="Calibri" panose="020F0502020204030204" pitchFamily="34" charset="0"/>
                <a:ea typeface="Comic Sans MS" charset="0"/>
                <a:cs typeface="Calibri" panose="020F0502020204030204" pitchFamily="34" charset="0"/>
              </a:rPr>
              <a:t>analysis</a:t>
            </a:r>
            <a:r>
              <a:rPr lang="de-AT" altLang="de-DE" sz="2400" b="1" dirty="0">
                <a:latin typeface="Calibri" panose="020F0502020204030204" pitchFamily="34" charset="0"/>
                <a:ea typeface="Comic Sans MS" charset="0"/>
                <a:cs typeface="Calibri" panose="020F0502020204030204" pitchFamily="34" charset="0"/>
              </a:rPr>
              <a:t> II</a:t>
            </a:r>
          </a:p>
          <a:p>
            <a:pPr marL="447675"/>
            <a:endParaRPr lang="de-AT" altLang="de-DE" sz="2400" b="1" dirty="0">
              <a:latin typeface="Calibri" panose="020F0502020204030204" pitchFamily="34" charset="0"/>
              <a:ea typeface="Comic Sans MS" charset="0"/>
              <a:cs typeface="Calibri" panose="020F0502020204030204" pitchFamily="34" charset="0"/>
            </a:endParaRPr>
          </a:p>
          <a:p>
            <a:pPr marL="447675"/>
            <a:r>
              <a:rPr lang="de-AT" altLang="de-DE" sz="2400" b="1" dirty="0">
                <a:latin typeface="Calibri" panose="020F0502020204030204" pitchFamily="34" charset="0"/>
                <a:ea typeface="Comic Sans MS" charset="0"/>
                <a:cs typeface="Calibri" panose="020F0502020204030204" pitchFamily="34" charset="0"/>
              </a:rPr>
              <a:t> </a:t>
            </a:r>
          </a:p>
          <a:p>
            <a:pPr marL="447675"/>
            <a:endParaRPr lang="de-AT" altLang="de-DE" sz="2400" b="1" dirty="0">
              <a:latin typeface="Calibri" panose="020F0502020204030204" pitchFamily="34" charset="0"/>
              <a:ea typeface="Comic Sans MS" charset="0"/>
              <a:cs typeface="Calibri" panose="020F0502020204030204" pitchFamily="34" charset="0"/>
            </a:endParaRPr>
          </a:p>
          <a:p>
            <a:pPr marL="447675"/>
            <a:endParaRPr lang="de-AT" altLang="de-DE" sz="2400" b="1" dirty="0">
              <a:latin typeface="Calibri" panose="020F0502020204030204" pitchFamily="34" charset="0"/>
              <a:ea typeface="Comic Sans MS" charset="0"/>
              <a:cs typeface="Calibri" panose="020F0502020204030204" pitchFamily="34" charset="0"/>
            </a:endParaRPr>
          </a:p>
        </p:txBody>
      </p:sp>
      <p:pic>
        <p:nvPicPr>
          <p:cNvPr id="19" name="Picture 18"/>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578991" y="721119"/>
            <a:ext cx="691276" cy="721453"/>
          </a:xfrm>
          <a:prstGeom prst="rect">
            <a:avLst/>
          </a:prstGeom>
        </p:spPr>
      </p:pic>
      <p:pic>
        <p:nvPicPr>
          <p:cNvPr id="18" name="Picture 1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406388" y="1653307"/>
            <a:ext cx="1614788" cy="1211091"/>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411398" y="2914079"/>
            <a:ext cx="1598586" cy="1242120"/>
          </a:xfrm>
          <a:prstGeom prst="rect">
            <a:avLst/>
          </a:prstGeom>
        </p:spPr>
      </p:pic>
      <p:pic>
        <p:nvPicPr>
          <p:cNvPr id="2" name="Grafik 4" descr="Pau_cut.jpg"/>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867511" y="720334"/>
            <a:ext cx="665793" cy="723714"/>
          </a:xfrm>
          <a:prstGeom prst="rect">
            <a:avLst/>
          </a:prstGeom>
        </p:spPr>
      </p:pic>
      <p:sp>
        <p:nvSpPr>
          <p:cNvPr id="4" name="Rechteck 3"/>
          <p:cNvSpPr/>
          <p:nvPr/>
        </p:nvSpPr>
        <p:spPr>
          <a:xfrm>
            <a:off x="1824037" y="714375"/>
            <a:ext cx="42863"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pic>
        <p:nvPicPr>
          <p:cNvPr id="7" name="Grafik 7"/>
          <p:cNvPicPr>
            <a:picLocks noChangeAspect="1"/>
          </p:cNvPicPr>
          <p:nvPr/>
        </p:nvPicPr>
        <p:blipFill rotWithShape="1">
          <a:blip r:embed="rId8"/>
          <a:srcRect r="22776" b="639"/>
          <a:stretch/>
        </p:blipFill>
        <p:spPr>
          <a:xfrm>
            <a:off x="230554" y="2819955"/>
            <a:ext cx="2391953" cy="2969424"/>
          </a:xfrm>
          <a:prstGeom prst="rect">
            <a:avLst/>
          </a:prstGeom>
        </p:spPr>
      </p:pic>
      <p:pic>
        <p:nvPicPr>
          <p:cNvPr id="5" name="Grafik 7"/>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4894" y="2730683"/>
            <a:ext cx="763657" cy="601602"/>
          </a:xfrm>
          <a:prstGeom prst="rect">
            <a:avLst/>
          </a:prstGeom>
        </p:spPr>
      </p:pic>
      <p:pic>
        <p:nvPicPr>
          <p:cNvPr id="9" name="Grafik 9" descr="IMG_20230711_143716.jpg"/>
          <p:cNvPicPr>
            <a:picLocks noChangeAspect="1"/>
          </p:cNvPicPr>
          <p:nvPr/>
        </p:nvPicPr>
        <p:blipFill rotWithShape="1">
          <a:blip r:embed="rId10"/>
          <a:srcRect l="10053" r="265" b="9155"/>
          <a:stretch/>
        </p:blipFill>
        <p:spPr>
          <a:xfrm>
            <a:off x="4099171" y="1657838"/>
            <a:ext cx="3222096" cy="2468065"/>
          </a:xfrm>
          <a:prstGeom prst="rect">
            <a:avLst/>
          </a:prstGeom>
        </p:spPr>
      </p:pic>
      <p:pic>
        <p:nvPicPr>
          <p:cNvPr id="8" name="Grafik 9" descr="DSCF1768_red.jpg"/>
          <p:cNvPicPr>
            <a:picLocks noChangeAspect="1"/>
          </p:cNvPicPr>
          <p:nvPr/>
        </p:nvPicPr>
        <p:blipFill>
          <a:blip r:embed="rId11"/>
          <a:stretch>
            <a:fillRect/>
          </a:stretch>
        </p:blipFill>
        <p:spPr>
          <a:xfrm>
            <a:off x="5498121" y="4235038"/>
            <a:ext cx="1717432" cy="2551179"/>
          </a:xfrm>
          <a:prstGeom prst="rect">
            <a:avLst/>
          </a:prstGeom>
        </p:spPr>
      </p:pic>
      <p:pic>
        <p:nvPicPr>
          <p:cNvPr id="11" name="Grafik 14" descr="Echium_wildpretii_1_red.jpg"/>
          <p:cNvPicPr>
            <a:picLocks noChangeAspect="1"/>
          </p:cNvPicPr>
          <p:nvPr/>
        </p:nvPicPr>
        <p:blipFill>
          <a:blip r:embed="rId12"/>
          <a:stretch>
            <a:fillRect/>
          </a:stretch>
        </p:blipFill>
        <p:spPr>
          <a:xfrm>
            <a:off x="7285111" y="4234765"/>
            <a:ext cx="1726029" cy="2549771"/>
          </a:xfrm>
          <a:prstGeom prst="rect">
            <a:avLst/>
          </a:prstGeom>
        </p:spPr>
      </p:pic>
      <p:pic>
        <p:nvPicPr>
          <p:cNvPr id="6" name="Grafik 7" descr="IMG_20230606_124211_RED.jpg"/>
          <p:cNvPicPr>
            <a:picLocks noChangeAspect="1"/>
          </p:cNvPicPr>
          <p:nvPr/>
        </p:nvPicPr>
        <p:blipFill>
          <a:blip r:embed="rId13"/>
          <a:stretch>
            <a:fillRect/>
          </a:stretch>
        </p:blipFill>
        <p:spPr>
          <a:xfrm>
            <a:off x="2264899" y="4432299"/>
            <a:ext cx="3133970" cy="2350477"/>
          </a:xfrm>
          <a:prstGeom prst="rect">
            <a:avLst/>
          </a:prstGeom>
        </p:spPr>
      </p:pic>
    </p:spTree>
    <p:extLst>
      <p:ext uri="{BB962C8B-B14F-4D97-AF65-F5344CB8AC3E}">
        <p14:creationId xmlns:p14="http://schemas.microsoft.com/office/powerpoint/2010/main" val="3843223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ung 14"/>
          <p:cNvGrpSpPr/>
          <p:nvPr/>
        </p:nvGrpSpPr>
        <p:grpSpPr>
          <a:xfrm>
            <a:off x="-5068" y="713232"/>
            <a:ext cx="9144000" cy="788924"/>
            <a:chOff x="-5068" y="713232"/>
            <a:chExt cx="9144000" cy="788924"/>
          </a:xfrm>
        </p:grpSpPr>
        <p:pic>
          <p:nvPicPr>
            <p:cNvPr id="16"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7" name="Bild 1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pic>
        <p:nvPicPr>
          <p:cNvPr id="10252" name="Picture 20" descr="JNHAAS_"/>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095547" y="736623"/>
            <a:ext cx="702774" cy="68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hteck 2"/>
          <p:cNvSpPr>
            <a:spLocks noChangeArrowheads="1"/>
          </p:cNvSpPr>
          <p:nvPr/>
        </p:nvSpPr>
        <p:spPr bwMode="auto">
          <a:xfrm>
            <a:off x="0" y="1511770"/>
            <a:ext cx="8798836" cy="123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790575" indent="-342900">
              <a:buFont typeface="Arial" panose="020B0604020202020204" pitchFamily="34" charset="0"/>
              <a:buChar char="•"/>
              <a:defRPr/>
            </a:pPr>
            <a:r>
              <a:rPr lang="de-AT" altLang="de-DE" sz="2400" b="1" dirty="0">
                <a:latin typeface="+mj-lt"/>
                <a:ea typeface="Comic Sans MS" charset="0"/>
                <a:cs typeface="Comic Sans MS" charset="0"/>
              </a:rPr>
              <a:t>Vegetation in </a:t>
            </a:r>
            <a:r>
              <a:rPr lang="de-AT" altLang="de-DE" sz="2400" b="1" dirty="0" err="1">
                <a:latin typeface="+mj-lt"/>
                <a:ea typeface="Comic Sans MS" charset="0"/>
                <a:cs typeface="Comic Sans MS" charset="0"/>
              </a:rPr>
              <a:t>transition</a:t>
            </a:r>
            <a:r>
              <a:rPr lang="de-AT" altLang="de-DE" sz="2400" b="1" dirty="0">
                <a:latin typeface="+mj-lt"/>
                <a:ea typeface="Comic Sans MS" charset="0"/>
                <a:cs typeface="Comic Sans MS" charset="0"/>
              </a:rPr>
              <a:t> I</a:t>
            </a:r>
          </a:p>
          <a:p>
            <a:pPr marL="447675">
              <a:defRPr/>
            </a:pPr>
            <a:r>
              <a:rPr lang="de-AT" altLang="de-DE" sz="2000" b="1" dirty="0" err="1">
                <a:latin typeface="+mj-lt"/>
                <a:ea typeface="Comic Sans MS" charset="0"/>
                <a:cs typeface="Comic Sans MS" charset="0"/>
              </a:rPr>
              <a:t>Palaeoecological</a:t>
            </a:r>
            <a:r>
              <a:rPr lang="de-AT" altLang="de-DE" sz="2000" b="1" dirty="0">
                <a:latin typeface="+mj-lt"/>
                <a:ea typeface="Comic Sans MS" charset="0"/>
                <a:cs typeface="Comic Sans MS" charset="0"/>
              </a:rPr>
              <a:t> </a:t>
            </a:r>
            <a:r>
              <a:rPr lang="de-AT" altLang="de-DE" sz="2000" b="1" dirty="0" err="1">
                <a:latin typeface="+mj-lt"/>
                <a:ea typeface="Comic Sans MS" charset="0"/>
                <a:cs typeface="Comic Sans MS" charset="0"/>
              </a:rPr>
              <a:t>concepts</a:t>
            </a:r>
            <a:r>
              <a:rPr lang="de-AT" altLang="de-DE" sz="2000" b="1" dirty="0">
                <a:latin typeface="+mj-lt"/>
                <a:ea typeface="Comic Sans MS" charset="0"/>
                <a:cs typeface="Comic Sans MS" charset="0"/>
              </a:rPr>
              <a:t> </a:t>
            </a:r>
            <a:r>
              <a:rPr lang="de-AT" altLang="de-DE" sz="2000" b="1" dirty="0" err="1">
                <a:latin typeface="+mj-lt"/>
                <a:ea typeface="Comic Sans MS" charset="0"/>
                <a:cs typeface="Comic Sans MS" charset="0"/>
              </a:rPr>
              <a:t>and</a:t>
            </a:r>
            <a:r>
              <a:rPr lang="de-AT" altLang="de-DE" sz="2000" b="1" dirty="0">
                <a:latin typeface="+mj-lt"/>
                <a:ea typeface="Comic Sans MS" charset="0"/>
                <a:cs typeface="Comic Sans MS" charset="0"/>
              </a:rPr>
              <a:t> </a:t>
            </a:r>
            <a:r>
              <a:rPr lang="de-AT" altLang="de-DE" sz="2000" b="1" dirty="0" err="1">
                <a:latin typeface="+mj-lt"/>
                <a:ea typeface="Comic Sans MS" charset="0"/>
                <a:cs typeface="Comic Sans MS" charset="0"/>
              </a:rPr>
              <a:t>methods</a:t>
            </a:r>
            <a:endParaRPr lang="de-AT" altLang="de-DE" sz="2000" b="1" dirty="0">
              <a:latin typeface="+mj-lt"/>
              <a:ea typeface="Comic Sans MS" charset="0"/>
              <a:cs typeface="Comic Sans MS" charset="0"/>
            </a:endParaRPr>
          </a:p>
          <a:p>
            <a:pPr marL="447675">
              <a:defRPr/>
            </a:pPr>
            <a:r>
              <a:rPr lang="de-AT" altLang="de-DE" sz="2000" b="1" dirty="0">
                <a:latin typeface="+mj-lt"/>
                <a:ea typeface="Comic Sans MS" charset="0"/>
                <a:cs typeface="Comic Sans MS" charset="0"/>
              </a:rPr>
              <a:t>Vegetation und </a:t>
            </a:r>
            <a:r>
              <a:rPr lang="de-AT" altLang="de-DE" sz="2000" b="1" dirty="0" err="1">
                <a:latin typeface="+mj-lt"/>
                <a:ea typeface="Comic Sans MS" charset="0"/>
                <a:cs typeface="Comic Sans MS" charset="0"/>
              </a:rPr>
              <a:t>climate</a:t>
            </a:r>
            <a:r>
              <a:rPr lang="de-AT" altLang="de-DE" sz="2000" b="1" dirty="0">
                <a:latin typeface="+mj-lt"/>
                <a:ea typeface="Comic Sans MS" charset="0"/>
                <a:cs typeface="Comic Sans MS" charset="0"/>
              </a:rPr>
              <a:t> </a:t>
            </a:r>
            <a:r>
              <a:rPr lang="de-AT" altLang="de-DE" sz="2000" b="1" dirty="0" err="1">
                <a:latin typeface="+mj-lt"/>
                <a:ea typeface="Comic Sans MS" charset="0"/>
                <a:cs typeface="Comic Sans MS" charset="0"/>
              </a:rPr>
              <a:t>change</a:t>
            </a:r>
            <a:r>
              <a:rPr lang="de-AT" altLang="de-DE" sz="2000" b="1" dirty="0">
                <a:latin typeface="+mj-lt"/>
                <a:ea typeface="Comic Sans MS" charset="0"/>
                <a:cs typeface="Comic Sans MS" charset="0"/>
              </a:rPr>
              <a:t> in </a:t>
            </a:r>
            <a:r>
              <a:rPr lang="de-AT" altLang="de-DE" sz="2000" b="1" dirty="0" err="1">
                <a:latin typeface="+mj-lt"/>
                <a:ea typeface="Comic Sans MS" charset="0"/>
                <a:cs typeface="Comic Sans MS" charset="0"/>
              </a:rPr>
              <a:t>the</a:t>
            </a:r>
            <a:r>
              <a:rPr lang="de-AT" altLang="de-DE" sz="2000" b="1" dirty="0">
                <a:latin typeface="+mj-lt"/>
                <a:ea typeface="Comic Sans MS" charset="0"/>
                <a:cs typeface="Comic Sans MS" charset="0"/>
              </a:rPr>
              <a:t> </a:t>
            </a:r>
            <a:r>
              <a:rPr lang="de-AT" altLang="de-DE" sz="2000" b="1" dirty="0" err="1">
                <a:latin typeface="+mj-lt"/>
                <a:ea typeface="Comic Sans MS" charset="0"/>
                <a:cs typeface="Comic Sans MS" charset="0"/>
              </a:rPr>
              <a:t>quarternary</a:t>
            </a:r>
            <a:r>
              <a:rPr lang="de-AT" altLang="de-DE" sz="2000" b="1" dirty="0">
                <a:latin typeface="+mj-lt"/>
                <a:ea typeface="Comic Sans MS" charset="0"/>
                <a:cs typeface="Comic Sans MS" charset="0"/>
              </a:rPr>
              <a:t> / </a:t>
            </a:r>
            <a:r>
              <a:rPr lang="de-AT" altLang="de-DE" sz="2000" b="1" dirty="0" err="1">
                <a:latin typeface="+mj-lt"/>
                <a:ea typeface="Comic Sans MS" charset="0"/>
                <a:cs typeface="Comic Sans MS" charset="0"/>
              </a:rPr>
              <a:t>Paleoecology</a:t>
            </a:r>
            <a:endParaRPr lang="de-AT" altLang="de-DE" sz="2400" b="1" dirty="0">
              <a:latin typeface="+mj-lt"/>
              <a:ea typeface="Comic Sans MS" charset="0"/>
              <a:cs typeface="Comic Sans MS" charset="0"/>
            </a:endParaRPr>
          </a:p>
          <a:p>
            <a:pPr marL="447675">
              <a:defRPr/>
            </a:pPr>
            <a:endParaRPr lang="de-AT" altLang="de-DE" sz="1050" b="1" dirty="0">
              <a:latin typeface="+mj-lt"/>
              <a:ea typeface="Comic Sans MS" charset="0"/>
              <a:cs typeface="Comic Sans MS" charset="0"/>
            </a:endParaRPr>
          </a:p>
        </p:txBody>
      </p:sp>
      <p:grpSp>
        <p:nvGrpSpPr>
          <p:cNvPr id="42" name="Group 30">
            <a:extLst>
              <a:ext uri="{FF2B5EF4-FFF2-40B4-BE49-F238E27FC236}">
                <a16:creationId xmlns:a16="http://schemas.microsoft.com/office/drawing/2014/main" id="{95F08F5B-91AB-48EC-B252-F8E73C8CB5FB}"/>
              </a:ext>
            </a:extLst>
          </p:cNvPr>
          <p:cNvGrpSpPr/>
          <p:nvPr/>
        </p:nvGrpSpPr>
        <p:grpSpPr>
          <a:xfrm>
            <a:off x="889421" y="2777650"/>
            <a:ext cx="1424539" cy="1414388"/>
            <a:chOff x="7451540" y="440349"/>
            <a:chExt cx="1521283" cy="1445083"/>
          </a:xfrm>
        </p:grpSpPr>
        <p:grpSp>
          <p:nvGrpSpPr>
            <p:cNvPr id="43" name="Group 37">
              <a:extLst>
                <a:ext uri="{FF2B5EF4-FFF2-40B4-BE49-F238E27FC236}">
                  <a16:creationId xmlns:a16="http://schemas.microsoft.com/office/drawing/2014/main" id="{B82D17B2-C834-43D9-BFF0-DB4F3F3349D0}"/>
                </a:ext>
              </a:extLst>
            </p:cNvPr>
            <p:cNvGrpSpPr/>
            <p:nvPr/>
          </p:nvGrpSpPr>
          <p:grpSpPr>
            <a:xfrm>
              <a:off x="7451540" y="440349"/>
              <a:ext cx="1514939" cy="1435950"/>
              <a:chOff x="7451540" y="440349"/>
              <a:chExt cx="1514939" cy="1435950"/>
            </a:xfrm>
          </p:grpSpPr>
          <p:sp>
            <p:nvSpPr>
              <p:cNvPr id="47" name="Ellipse 44">
                <a:extLst>
                  <a:ext uri="{FF2B5EF4-FFF2-40B4-BE49-F238E27FC236}">
                    <a16:creationId xmlns:a16="http://schemas.microsoft.com/office/drawing/2014/main" id="{B2D810EA-B8F1-49EB-B47F-71850E4ECD8E}"/>
                  </a:ext>
                </a:extLst>
              </p:cNvPr>
              <p:cNvSpPr>
                <a:spLocks noChangeAspect="1"/>
              </p:cNvSpPr>
              <p:nvPr/>
            </p:nvSpPr>
            <p:spPr>
              <a:xfrm>
                <a:off x="7451540" y="954699"/>
                <a:ext cx="918033" cy="918033"/>
              </a:xfrm>
              <a:prstGeom prst="ellipse">
                <a:avLst/>
              </a:prstGeom>
              <a:solidFill>
                <a:srgbClr val="00B05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Ellipse 45">
                <a:extLst>
                  <a:ext uri="{FF2B5EF4-FFF2-40B4-BE49-F238E27FC236}">
                    <a16:creationId xmlns:a16="http://schemas.microsoft.com/office/drawing/2014/main" id="{82233F56-1FDC-4DF4-93C8-0226FE99756A}"/>
                  </a:ext>
                </a:extLst>
              </p:cNvPr>
              <p:cNvSpPr>
                <a:spLocks noChangeAspect="1"/>
              </p:cNvSpPr>
              <p:nvPr/>
            </p:nvSpPr>
            <p:spPr>
              <a:xfrm>
                <a:off x="7752779" y="440349"/>
                <a:ext cx="921600" cy="921600"/>
              </a:xfrm>
              <a:prstGeom prst="ellipse">
                <a:avLst/>
              </a:prstGeom>
              <a:solidFill>
                <a:srgbClr val="0070C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llipse 46">
                <a:extLst>
                  <a:ext uri="{FF2B5EF4-FFF2-40B4-BE49-F238E27FC236}">
                    <a16:creationId xmlns:a16="http://schemas.microsoft.com/office/drawing/2014/main" id="{FC86AC24-FE72-44EF-B1E1-3E7732CF04B4}"/>
                  </a:ext>
                </a:extLst>
              </p:cNvPr>
              <p:cNvSpPr>
                <a:spLocks noChangeAspect="1"/>
              </p:cNvSpPr>
              <p:nvPr/>
            </p:nvSpPr>
            <p:spPr>
              <a:xfrm>
                <a:off x="8044879" y="954699"/>
                <a:ext cx="921600" cy="921600"/>
              </a:xfrm>
              <a:prstGeom prst="ellipse">
                <a:avLst/>
              </a:prstGeom>
              <a:solidFill>
                <a:srgbClr val="FF000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Ellipse 47">
              <a:extLst>
                <a:ext uri="{FF2B5EF4-FFF2-40B4-BE49-F238E27FC236}">
                  <a16:creationId xmlns:a16="http://schemas.microsoft.com/office/drawing/2014/main" id="{9A2EABD8-BB13-444F-ABC7-7A3E63E34C56}"/>
                </a:ext>
              </a:extLst>
            </p:cNvPr>
            <p:cNvSpPr>
              <a:spLocks noChangeAspect="1"/>
            </p:cNvSpPr>
            <p:nvPr/>
          </p:nvSpPr>
          <p:spPr>
            <a:xfrm>
              <a:off x="7451540" y="948349"/>
              <a:ext cx="918033" cy="9180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llipse 48">
              <a:extLst>
                <a:ext uri="{FF2B5EF4-FFF2-40B4-BE49-F238E27FC236}">
                  <a16:creationId xmlns:a16="http://schemas.microsoft.com/office/drawing/2014/main" id="{5EA0C30B-DC66-466E-B1C2-6C15B0034326}"/>
                </a:ext>
              </a:extLst>
            </p:cNvPr>
            <p:cNvSpPr>
              <a:spLocks noChangeAspect="1"/>
            </p:cNvSpPr>
            <p:nvPr/>
          </p:nvSpPr>
          <p:spPr>
            <a:xfrm>
              <a:off x="8054790" y="967399"/>
              <a:ext cx="918033" cy="9180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llipse 49">
              <a:extLst>
                <a:ext uri="{FF2B5EF4-FFF2-40B4-BE49-F238E27FC236}">
                  <a16:creationId xmlns:a16="http://schemas.microsoft.com/office/drawing/2014/main" id="{C6D270EA-9750-48BF-A5A2-6B9235EB4179}"/>
                </a:ext>
              </a:extLst>
            </p:cNvPr>
            <p:cNvSpPr>
              <a:spLocks noChangeAspect="1"/>
            </p:cNvSpPr>
            <p:nvPr/>
          </p:nvSpPr>
          <p:spPr>
            <a:xfrm>
              <a:off x="7769040" y="446699"/>
              <a:ext cx="918033" cy="9180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Rectangle 4">
            <a:extLst>
              <a:ext uri="{FF2B5EF4-FFF2-40B4-BE49-F238E27FC236}">
                <a16:creationId xmlns:a16="http://schemas.microsoft.com/office/drawing/2014/main" id="{439D8302-A7CA-4430-9D3E-F574054F2151}"/>
              </a:ext>
            </a:extLst>
          </p:cNvPr>
          <p:cNvSpPr>
            <a:spLocks noChangeArrowheads="1"/>
          </p:cNvSpPr>
          <p:nvPr/>
        </p:nvSpPr>
        <p:spPr bwMode="auto">
          <a:xfrm>
            <a:off x="1211828" y="2927965"/>
            <a:ext cx="8094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GB" altLang="de-DE" sz="1200" b="1" dirty="0"/>
              <a:t>Climate</a:t>
            </a:r>
          </a:p>
        </p:txBody>
      </p:sp>
      <p:sp>
        <p:nvSpPr>
          <p:cNvPr id="51" name="Rectangle 4">
            <a:extLst>
              <a:ext uri="{FF2B5EF4-FFF2-40B4-BE49-F238E27FC236}">
                <a16:creationId xmlns:a16="http://schemas.microsoft.com/office/drawing/2014/main" id="{6B31AD9E-F38A-43EC-BED2-42D54C3264D9}"/>
              </a:ext>
            </a:extLst>
          </p:cNvPr>
          <p:cNvSpPr>
            <a:spLocks noChangeArrowheads="1"/>
          </p:cNvSpPr>
          <p:nvPr/>
        </p:nvSpPr>
        <p:spPr bwMode="auto">
          <a:xfrm>
            <a:off x="1606899" y="3630239"/>
            <a:ext cx="8094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GB" altLang="de-DE" sz="1200" b="1" dirty="0"/>
              <a:t>Land</a:t>
            </a:r>
          </a:p>
          <a:p>
            <a:pPr algn="ctr"/>
            <a:r>
              <a:rPr lang="en-GB" altLang="de-DE" sz="1200" b="1" dirty="0"/>
              <a:t>use</a:t>
            </a:r>
          </a:p>
        </p:txBody>
      </p:sp>
      <p:sp>
        <p:nvSpPr>
          <p:cNvPr id="52" name="Rectangle 4">
            <a:extLst>
              <a:ext uri="{FF2B5EF4-FFF2-40B4-BE49-F238E27FC236}">
                <a16:creationId xmlns:a16="http://schemas.microsoft.com/office/drawing/2014/main" id="{9A6ADA78-668B-4D23-BDB8-AF053E845822}"/>
              </a:ext>
            </a:extLst>
          </p:cNvPr>
          <p:cNvSpPr>
            <a:spLocks noChangeArrowheads="1"/>
          </p:cNvSpPr>
          <p:nvPr/>
        </p:nvSpPr>
        <p:spPr bwMode="auto">
          <a:xfrm>
            <a:off x="812598" y="3617823"/>
            <a:ext cx="9562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GB" altLang="de-DE" sz="1200" b="1" dirty="0"/>
              <a:t>Vegetation</a:t>
            </a:r>
          </a:p>
        </p:txBody>
      </p:sp>
      <p:pic>
        <p:nvPicPr>
          <p:cNvPr id="53" name="Picture 16" descr="CIMG1712">
            <a:extLst>
              <a:ext uri="{FF2B5EF4-FFF2-40B4-BE49-F238E27FC236}">
                <a16:creationId xmlns:a16="http://schemas.microsoft.com/office/drawing/2014/main" id="{42F1DE85-EE6C-4079-BA99-B21994A7708C}"/>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711371" y="4481291"/>
            <a:ext cx="882743" cy="202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
            <a:extLst>
              <a:ext uri="{FF2B5EF4-FFF2-40B4-BE49-F238E27FC236}">
                <a16:creationId xmlns:a16="http://schemas.microsoft.com/office/drawing/2014/main" id="{2BD111FE-2EAF-4AED-9F31-5ECC2B7463C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153733" y="2569395"/>
            <a:ext cx="5028492" cy="4288605"/>
          </a:xfrm>
          <a:prstGeom prst="rect">
            <a:avLst/>
          </a:prstGeom>
        </p:spPr>
      </p:pic>
      <p:sp>
        <p:nvSpPr>
          <p:cNvPr id="55" name="Rectangle 4">
            <a:extLst>
              <a:ext uri="{FF2B5EF4-FFF2-40B4-BE49-F238E27FC236}">
                <a16:creationId xmlns:a16="http://schemas.microsoft.com/office/drawing/2014/main" id="{356054EF-D0D6-4F9F-8DA9-A2BD014021D4}"/>
              </a:ext>
            </a:extLst>
          </p:cNvPr>
          <p:cNvSpPr>
            <a:spLocks noChangeArrowheads="1"/>
          </p:cNvSpPr>
          <p:nvPr/>
        </p:nvSpPr>
        <p:spPr bwMode="auto">
          <a:xfrm>
            <a:off x="614737" y="6532430"/>
            <a:ext cx="16992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GB" altLang="de-DE" sz="1200" b="1" dirty="0"/>
              <a:t>Sediment cores</a:t>
            </a:r>
          </a:p>
        </p:txBody>
      </p:sp>
      <p:pic>
        <p:nvPicPr>
          <p:cNvPr id="56" name="Picture 10">
            <a:extLst>
              <a:ext uri="{FF2B5EF4-FFF2-40B4-BE49-F238E27FC236}">
                <a16:creationId xmlns:a16="http://schemas.microsoft.com/office/drawing/2014/main" id="{A15FCD27-0424-4686-B7E5-D846D0C73FD8}"/>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rot="16200000">
            <a:off x="-41323" y="4863360"/>
            <a:ext cx="1729445" cy="129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4" descr="LM.jpg"/>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820336" y="717899"/>
            <a:ext cx="719395" cy="711762"/>
          </a:xfrm>
          <a:prstGeom prst="rect">
            <a:avLst/>
          </a:prstGeom>
        </p:spPr>
      </p:pic>
      <p:sp>
        <p:nvSpPr>
          <p:cNvPr id="24"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1884593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ung 9"/>
          <p:cNvGrpSpPr/>
          <p:nvPr/>
        </p:nvGrpSpPr>
        <p:grpSpPr>
          <a:xfrm>
            <a:off x="-5068" y="713232"/>
            <a:ext cx="9144000" cy="788924"/>
            <a:chOff x="-5068" y="713232"/>
            <a:chExt cx="9144000" cy="788924"/>
          </a:xfrm>
        </p:grpSpPr>
        <p:pic>
          <p:nvPicPr>
            <p:cNvPr id="11"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2" name="Bild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sp>
        <p:nvSpPr>
          <p:cNvPr id="14" name="Rechteck 2"/>
          <p:cNvSpPr>
            <a:spLocks noChangeArrowheads="1"/>
          </p:cNvSpPr>
          <p:nvPr/>
        </p:nvSpPr>
        <p:spPr bwMode="auto">
          <a:xfrm>
            <a:off x="0" y="1490135"/>
            <a:ext cx="914400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790575" indent="-342900">
              <a:buFont typeface="Arial" panose="020B0604020202020204" pitchFamily="34" charset="0"/>
              <a:buChar char="•"/>
              <a:defRPr/>
            </a:pPr>
            <a:r>
              <a:rPr lang="de-AT" altLang="de-DE" sz="2400" b="1" dirty="0">
                <a:latin typeface="Calibri" panose="020F0502020204030204" pitchFamily="34" charset="0"/>
                <a:ea typeface="Comic Sans MS" charset="0"/>
                <a:cs typeface="Calibri" panose="020F0502020204030204" pitchFamily="34" charset="0"/>
              </a:rPr>
              <a:t>Vegetation im </a:t>
            </a:r>
            <a:r>
              <a:rPr lang="de-AT" altLang="de-DE" sz="2400" b="1" dirty="0" err="1">
                <a:latin typeface="Calibri" panose="020F0502020204030204" pitchFamily="34" charset="0"/>
                <a:ea typeface="Comic Sans MS" charset="0"/>
                <a:cs typeface="Calibri" panose="020F0502020204030204" pitchFamily="34" charset="0"/>
              </a:rPr>
              <a:t>transition</a:t>
            </a:r>
            <a:r>
              <a:rPr lang="de-AT" altLang="de-DE" sz="2400" b="1" dirty="0">
                <a:latin typeface="Calibri" panose="020F0502020204030204" pitchFamily="34" charset="0"/>
                <a:ea typeface="Comic Sans MS" charset="0"/>
                <a:cs typeface="Calibri" panose="020F0502020204030204" pitchFamily="34" charset="0"/>
              </a:rPr>
              <a:t> II</a:t>
            </a:r>
          </a:p>
          <a:p>
            <a:pPr marL="447675">
              <a:defRPr/>
            </a:pPr>
            <a:endParaRPr lang="de-AT" altLang="de-DE" sz="1000" b="1" dirty="0">
              <a:latin typeface="Calibri" panose="020F0502020204030204" pitchFamily="34" charset="0"/>
              <a:ea typeface="Comic Sans MS" charset="0"/>
              <a:cs typeface="Calibri" panose="020F0502020204030204" pitchFamily="34" charset="0"/>
            </a:endParaRPr>
          </a:p>
          <a:p>
            <a:pPr marL="447675">
              <a:defRPr/>
            </a:pPr>
            <a:r>
              <a:rPr lang="en-GB" altLang="de-DE" sz="2000" b="1" dirty="0">
                <a:latin typeface="Calibri" panose="020F0502020204030204" pitchFamily="34" charset="0"/>
                <a:ea typeface="Comic Sans MS" charset="0"/>
                <a:cs typeface="Calibri" panose="020F0502020204030204" pitchFamily="34" charset="0"/>
              </a:rPr>
              <a:t>Palynology and </a:t>
            </a:r>
            <a:r>
              <a:rPr lang="en-GB" altLang="de-DE" sz="2000" b="1" dirty="0" err="1">
                <a:latin typeface="Calibri" panose="020F0502020204030204" pitchFamily="34" charset="0"/>
                <a:ea typeface="Comic Sans MS" charset="0"/>
                <a:cs typeface="Calibri" panose="020F0502020204030204" pitchFamily="34" charset="0"/>
              </a:rPr>
              <a:t>Archaeobotany</a:t>
            </a:r>
            <a:r>
              <a:rPr lang="en-GB" altLang="de-DE" sz="2000" b="1" dirty="0">
                <a:latin typeface="Calibri" panose="020F0502020204030204" pitchFamily="34" charset="0"/>
                <a:ea typeface="Comic Sans MS" charset="0"/>
                <a:cs typeface="Calibri" panose="020F0502020204030204" pitchFamily="34" charset="0"/>
              </a:rPr>
              <a:t>: The Human Factor</a:t>
            </a:r>
            <a:endParaRPr lang="de-AT" altLang="de-DE" sz="1050" b="1" dirty="0">
              <a:latin typeface="Calibri" panose="020F0502020204030204" pitchFamily="34" charset="0"/>
              <a:ea typeface="Comic Sans MS" charset="0"/>
              <a:cs typeface="Calibri" panose="020F0502020204030204" pitchFamily="34" charset="0"/>
            </a:endParaRPr>
          </a:p>
          <a:p>
            <a:pPr marL="447675">
              <a:defRPr/>
            </a:pPr>
            <a:r>
              <a:rPr lang="de-AT" altLang="de-DE" sz="2000" b="1" dirty="0" err="1">
                <a:latin typeface="Calibri" panose="020F0502020204030204" pitchFamily="34" charset="0"/>
                <a:ea typeface="Comic Sans MS" charset="0"/>
                <a:cs typeface="Calibri" panose="020F0502020204030204" pitchFamily="34" charset="0"/>
              </a:rPr>
              <a:t>Holocene</a:t>
            </a:r>
            <a:r>
              <a:rPr lang="de-AT" altLang="de-DE" sz="2000" b="1" dirty="0">
                <a:latin typeface="Calibri" panose="020F0502020204030204" pitchFamily="34" charset="0"/>
                <a:ea typeface="Comic Sans MS" charset="0"/>
                <a:cs typeface="Calibri" panose="020F0502020204030204" pitchFamily="34" charset="0"/>
              </a:rPr>
              <a:t> </a:t>
            </a:r>
            <a:r>
              <a:rPr lang="de-AT" altLang="de-DE" sz="2000" b="1" dirty="0" err="1">
                <a:latin typeface="Calibri" panose="020F0502020204030204" pitchFamily="34" charset="0"/>
                <a:ea typeface="Comic Sans MS" charset="0"/>
                <a:cs typeface="Calibri" panose="020F0502020204030204" pitchFamily="34" charset="0"/>
              </a:rPr>
              <a:t>vegetation</a:t>
            </a:r>
            <a:r>
              <a:rPr lang="de-AT" altLang="de-DE" sz="2000" b="1" dirty="0">
                <a:latin typeface="Calibri" panose="020F0502020204030204" pitchFamily="34" charset="0"/>
                <a:ea typeface="Comic Sans MS" charset="0"/>
                <a:cs typeface="Calibri" panose="020F0502020204030204" pitchFamily="34" charset="0"/>
              </a:rPr>
              <a:t> </a:t>
            </a:r>
            <a:r>
              <a:rPr lang="de-AT" altLang="de-DE" sz="2000" b="1" dirty="0" err="1">
                <a:latin typeface="Calibri" panose="020F0502020204030204" pitchFamily="34" charset="0"/>
                <a:ea typeface="Comic Sans MS" charset="0"/>
                <a:cs typeface="Calibri" panose="020F0502020204030204" pitchFamily="34" charset="0"/>
              </a:rPr>
              <a:t>development</a:t>
            </a:r>
            <a:r>
              <a:rPr lang="de-AT" altLang="de-DE" sz="2000" b="1" dirty="0">
                <a:latin typeface="Calibri" panose="020F0502020204030204" pitchFamily="34" charset="0"/>
                <a:ea typeface="Comic Sans MS" charset="0"/>
                <a:cs typeface="Calibri" panose="020F0502020204030204" pitchFamily="34" charset="0"/>
              </a:rPr>
              <a:t> in Central Europe</a:t>
            </a:r>
            <a:endParaRPr lang="de-AT" altLang="de-DE" sz="1050" b="1" dirty="0">
              <a:latin typeface="Calibri" panose="020F0502020204030204" pitchFamily="34" charset="0"/>
              <a:ea typeface="Comic Sans MS" charset="0"/>
              <a:cs typeface="Calibri" panose="020F0502020204030204" pitchFamily="34" charset="0"/>
            </a:endParaRPr>
          </a:p>
          <a:p>
            <a:pPr marL="447675">
              <a:defRPr/>
            </a:pPr>
            <a:r>
              <a:rPr lang="de-AT" altLang="de-DE" sz="2000" b="1" dirty="0" err="1">
                <a:latin typeface="Calibri" panose="020F0502020204030204" pitchFamily="34" charset="0"/>
                <a:ea typeface="Comic Sans MS" charset="0"/>
                <a:cs typeface="Calibri" panose="020F0502020204030204" pitchFamily="34" charset="0"/>
              </a:rPr>
              <a:t>Paleoecology</a:t>
            </a:r>
            <a:endParaRPr lang="de-AT" altLang="de-DE" sz="2400" b="1" dirty="0">
              <a:latin typeface="Calibri" panose="020F0502020204030204" pitchFamily="34" charset="0"/>
              <a:ea typeface="Comic Sans MS" charset="0"/>
              <a:cs typeface="Calibri" panose="020F0502020204030204" pitchFamily="34" charset="0"/>
            </a:endParaRPr>
          </a:p>
          <a:p>
            <a:pPr marL="447675">
              <a:defRPr/>
            </a:pPr>
            <a:endParaRPr lang="de-AT" altLang="de-DE" sz="2400" b="1" dirty="0">
              <a:latin typeface="Calibri" panose="020F0502020204030204" pitchFamily="34" charset="0"/>
              <a:ea typeface="Comic Sans MS" charset="0"/>
              <a:cs typeface="Calibri" panose="020F0502020204030204" pitchFamily="34" charset="0"/>
            </a:endParaRPr>
          </a:p>
        </p:txBody>
      </p:sp>
      <p:pic>
        <p:nvPicPr>
          <p:cNvPr id="2" name="Grafik 1"/>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081052" y="3163825"/>
            <a:ext cx="7046767" cy="3694176"/>
          </a:xfrm>
          <a:prstGeom prst="rect">
            <a:avLst/>
          </a:prstGeom>
        </p:spPr>
      </p:pic>
      <p:pic>
        <p:nvPicPr>
          <p:cNvPr id="15" name="Picture 3" descr="Pollenprobe1"/>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3178" y="5055778"/>
            <a:ext cx="1883546"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Geono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3178" y="3255553"/>
            <a:ext cx="1414156"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Seerz1"/>
          <p:cNvPicPr preferRelativeResize="0">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463515" y="3255553"/>
            <a:ext cx="453209"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1367060" y="3136666"/>
            <a:ext cx="4886531" cy="738664"/>
          </a:xfrm>
          <a:prstGeom prst="rect">
            <a:avLst/>
          </a:prstGeom>
        </p:spPr>
        <p:txBody>
          <a:bodyPr wrap="none" anchor="t">
            <a:spAutoFit/>
          </a:bodyPr>
          <a:lstStyle/>
          <a:p>
            <a:pPr marL="733425" indent="-285750">
              <a:buFont typeface="Wingdings" panose="05000000000000000000" pitchFamily="2" charset="2"/>
              <a:buChar char="à"/>
              <a:defRPr/>
            </a:pPr>
            <a:r>
              <a:rPr lang="de-AT" altLang="de-DE" sz="1400" dirty="0">
                <a:solidFill>
                  <a:srgbClr val="FF0000"/>
                </a:solidFill>
                <a:latin typeface="Calibri" panose="020F0502020204030204" pitchFamily="34" charset="0"/>
                <a:ea typeface="Comic Sans MS" charset="0"/>
                <a:cs typeface="Calibri" panose="020F0502020204030204" pitchFamily="34" charset="0"/>
                <a:sym typeface="Wingdings" panose="05000000000000000000" pitchFamily="2" charset="2"/>
              </a:rPr>
              <a:t>Vom Bohren von Mooren und Seen bis zum Mikroskop</a:t>
            </a:r>
            <a:endParaRPr lang="de-AT" altLang="de-DE" sz="1400" dirty="0">
              <a:solidFill>
                <a:srgbClr val="FF0000"/>
              </a:solidFill>
              <a:latin typeface="Calibri" panose="020F0502020204030204" pitchFamily="34" charset="0"/>
              <a:ea typeface="Comic Sans MS" charset="0"/>
              <a:cs typeface="Calibri" panose="020F0502020204030204" pitchFamily="34" charset="0"/>
            </a:endParaRPr>
          </a:p>
          <a:p>
            <a:pPr marL="733425" indent="-285750">
              <a:buFont typeface="Wingdings" panose="05000000000000000000" pitchFamily="2" charset="2"/>
              <a:buChar char="à"/>
              <a:defRPr/>
            </a:pPr>
            <a:r>
              <a:rPr lang="de-AT" altLang="de-DE" sz="1400" dirty="0">
                <a:solidFill>
                  <a:srgbClr val="FF0000"/>
                </a:solidFill>
                <a:latin typeface="Calibri" panose="020F0502020204030204" pitchFamily="34" charset="0"/>
                <a:ea typeface="Comic Sans MS" charset="0"/>
                <a:cs typeface="Calibri" panose="020F0502020204030204" pitchFamily="34" charset="0"/>
                <a:sym typeface="Wingdings" panose="05000000000000000000" pitchFamily="2" charset="2"/>
              </a:rPr>
              <a:t>Pollenanalytische Rekonstruktionen, und die</a:t>
            </a:r>
            <a:endParaRPr lang="de-AT" altLang="de-DE" sz="1400" dirty="0">
              <a:solidFill>
                <a:srgbClr val="FF0000"/>
              </a:solidFill>
              <a:latin typeface="Calibri" panose="020F0502020204030204" pitchFamily="34" charset="0"/>
              <a:ea typeface="Comic Sans MS" charset="0"/>
              <a:cs typeface="Calibri" panose="020F0502020204030204" pitchFamily="34" charset="0"/>
            </a:endParaRPr>
          </a:p>
          <a:p>
            <a:pPr marL="733425" indent="-285750">
              <a:buFont typeface="Wingdings" panose="05000000000000000000" pitchFamily="2" charset="2"/>
              <a:buChar char="à"/>
              <a:defRPr/>
            </a:pPr>
            <a:r>
              <a:rPr lang="de-AT" altLang="de-DE" sz="1400" dirty="0">
                <a:solidFill>
                  <a:srgbClr val="FF0000"/>
                </a:solidFill>
                <a:latin typeface="Calibri" panose="020F0502020204030204" pitchFamily="34" charset="0"/>
                <a:ea typeface="Comic Sans MS" charset="0"/>
                <a:cs typeface="Calibri" panose="020F0502020204030204" pitchFamily="34" charset="0"/>
              </a:rPr>
              <a:t>Botanische Zeitreise durch die letzten 20000 Jahre</a:t>
            </a:r>
          </a:p>
        </p:txBody>
      </p:sp>
      <p:sp>
        <p:nvSpPr>
          <p:cNvPr id="8" name="Pfeil nach rechts 7"/>
          <p:cNvSpPr/>
          <p:nvPr/>
        </p:nvSpPr>
        <p:spPr>
          <a:xfrm>
            <a:off x="2179607" y="4236369"/>
            <a:ext cx="5054112" cy="31772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AT">
              <a:solidFill>
                <a:srgbClr val="FFFF00"/>
              </a:solidFill>
            </a:endParaRPr>
          </a:p>
        </p:txBody>
      </p:sp>
      <p:pic>
        <p:nvPicPr>
          <p:cNvPr id="16" name="Picture 20" descr="JNHAAS_"/>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1095547" y="736623"/>
            <a:ext cx="702774" cy="68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4" descr="LM.jpg"/>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820337" y="717899"/>
            <a:ext cx="719395" cy="711762"/>
          </a:xfrm>
          <a:prstGeom prst="rect">
            <a:avLst/>
          </a:prstGeom>
        </p:spPr>
      </p:pic>
      <p:sp>
        <p:nvSpPr>
          <p:cNvPr id="17"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121386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ung 9"/>
          <p:cNvGrpSpPr/>
          <p:nvPr/>
        </p:nvGrpSpPr>
        <p:grpSpPr>
          <a:xfrm>
            <a:off x="-5068" y="713232"/>
            <a:ext cx="9144000" cy="788924"/>
            <a:chOff x="-5068" y="713232"/>
            <a:chExt cx="9144000" cy="788924"/>
          </a:xfrm>
        </p:grpSpPr>
        <p:pic>
          <p:nvPicPr>
            <p:cNvPr id="11" name="Bild 4" descr="PP Vorlage Biologie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068" y="713232"/>
              <a:ext cx="9144000" cy="788924"/>
            </a:xfrm>
            <a:prstGeom prst="rect">
              <a:avLst/>
            </a:prstGeom>
            <a:noFill/>
            <a:ln w="9525">
              <a:noFill/>
              <a:miter lim="800000"/>
              <a:headEnd/>
              <a:tailEnd/>
            </a:ln>
          </p:spPr>
        </p:pic>
        <p:pic>
          <p:nvPicPr>
            <p:cNvPr id="12" name="Bild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27064" y="713232"/>
              <a:ext cx="2911868" cy="718693"/>
            </a:xfrm>
            <a:prstGeom prst="rect">
              <a:avLst/>
            </a:prstGeom>
          </p:spPr>
        </p:pic>
      </p:grpSp>
      <p:pic>
        <p:nvPicPr>
          <p:cNvPr id="5" name="Picture 4" descr="I:\Eigene Dateien\Eigene Bilder\rainer-kurmayer.jpg"/>
          <p:cNvPicPr preferRelativeResize="0">
            <a:picLocks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829707" y="725715"/>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2"/>
          <p:cNvSpPr>
            <a:spLocks noChangeArrowheads="1"/>
          </p:cNvSpPr>
          <p:nvPr/>
        </p:nvSpPr>
        <p:spPr bwMode="auto">
          <a:xfrm>
            <a:off x="0" y="1447800"/>
            <a:ext cx="91440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47675">
              <a:defRPr/>
            </a:pPr>
            <a:endParaRPr lang="de-AT" altLang="de-DE" sz="2400" b="1" dirty="0">
              <a:latin typeface="Calibri" panose="020F0502020204030204" pitchFamily="34" charset="0"/>
              <a:ea typeface="Comic Sans MS" charset="0"/>
              <a:cs typeface="Calibri" panose="020F0502020204030204" pitchFamily="34" charset="0"/>
            </a:endParaRPr>
          </a:p>
          <a:p>
            <a:pPr marL="790575" indent="-342900">
              <a:buFont typeface="Arial" panose="020B0604020202020204" pitchFamily="34" charset="0"/>
              <a:buChar char="•"/>
              <a:defRPr/>
            </a:pPr>
            <a:r>
              <a:rPr lang="de-AT" altLang="de-DE" sz="2400" b="1" dirty="0" err="1">
                <a:latin typeface="Calibri" panose="020F0502020204030204" pitchFamily="34" charset="0"/>
                <a:ea typeface="Comic Sans MS" charset="0"/>
                <a:cs typeface="Calibri" panose="020F0502020204030204" pitchFamily="34" charset="0"/>
              </a:rPr>
              <a:t>Hydrobotany</a:t>
            </a:r>
            <a:endParaRPr lang="de-AT" altLang="de-DE" sz="2400" b="1" dirty="0">
              <a:latin typeface="Calibri" panose="020F0502020204030204" pitchFamily="34" charset="0"/>
              <a:ea typeface="Comic Sans MS" charset="0"/>
              <a:cs typeface="Calibri" panose="020F0502020204030204" pitchFamily="34" charset="0"/>
            </a:endParaRPr>
          </a:p>
          <a:p>
            <a:pPr marL="447675">
              <a:defRPr/>
            </a:pPr>
            <a:endParaRPr lang="de-AT" altLang="de-DE" sz="1000" b="1" dirty="0">
              <a:latin typeface="Calibri" panose="020F0502020204030204" pitchFamily="34" charset="0"/>
              <a:ea typeface="Comic Sans MS" charset="0"/>
              <a:cs typeface="Calibri" panose="020F0502020204030204" pitchFamily="34" charset="0"/>
            </a:endParaRPr>
          </a:p>
          <a:p>
            <a:pPr marL="447675">
              <a:defRPr/>
            </a:pPr>
            <a:r>
              <a:rPr lang="de-AT" altLang="de-DE" sz="2000" b="1" dirty="0" err="1">
                <a:latin typeface="Calibri" panose="020F0502020204030204" pitchFamily="34" charset="0"/>
                <a:ea typeface="Comic Sans MS" charset="0"/>
                <a:cs typeface="Calibri" panose="020F0502020204030204" pitchFamily="34" charset="0"/>
              </a:rPr>
              <a:t>Molecular</a:t>
            </a:r>
            <a:r>
              <a:rPr lang="de-AT" altLang="de-DE" sz="2000" b="1" dirty="0">
                <a:latin typeface="Calibri" panose="020F0502020204030204" pitchFamily="34" charset="0"/>
                <a:ea typeface="Comic Sans MS" charset="0"/>
                <a:cs typeface="Calibri" panose="020F0502020204030204" pitchFamily="34" charset="0"/>
              </a:rPr>
              <a:t> </a:t>
            </a:r>
            <a:r>
              <a:rPr lang="de-AT" altLang="de-DE" sz="2000" b="1" dirty="0" err="1">
                <a:latin typeface="Calibri" panose="020F0502020204030204" pitchFamily="34" charset="0"/>
                <a:ea typeface="Comic Sans MS" charset="0"/>
                <a:cs typeface="Calibri" panose="020F0502020204030204" pitchFamily="34" charset="0"/>
              </a:rPr>
              <a:t>Taxonomy</a:t>
            </a:r>
            <a:r>
              <a:rPr lang="de-AT" altLang="de-DE" sz="2000" b="1" dirty="0">
                <a:latin typeface="Calibri" panose="020F0502020204030204" pitchFamily="34" charset="0"/>
                <a:ea typeface="Comic Sans MS" charset="0"/>
                <a:cs typeface="Calibri" panose="020F0502020204030204" pitchFamily="34" charset="0"/>
              </a:rPr>
              <a:t> &amp; </a:t>
            </a:r>
            <a:r>
              <a:rPr lang="de-AT" altLang="de-DE" sz="2000" b="1" dirty="0" err="1">
                <a:latin typeface="Calibri" panose="020F0502020204030204" pitchFamily="34" charset="0"/>
                <a:ea typeface="Comic Sans MS" charset="0"/>
                <a:cs typeface="Calibri" panose="020F0502020204030204" pitchFamily="34" charset="0"/>
              </a:rPr>
              <a:t>Ecophysiology</a:t>
            </a:r>
            <a:r>
              <a:rPr lang="de-AT" altLang="de-DE" sz="2000" b="1" dirty="0">
                <a:latin typeface="Calibri" panose="020F0502020204030204" pitchFamily="34" charset="0"/>
                <a:ea typeface="Comic Sans MS" charset="0"/>
                <a:cs typeface="Calibri" panose="020F0502020204030204" pitchFamily="34" charset="0"/>
              </a:rPr>
              <a:t> </a:t>
            </a:r>
            <a:r>
              <a:rPr lang="de-AT" altLang="de-DE" sz="2000" b="1" dirty="0" err="1">
                <a:latin typeface="Calibri" panose="020F0502020204030204" pitchFamily="34" charset="0"/>
                <a:ea typeface="Comic Sans MS" charset="0"/>
                <a:cs typeface="Calibri" panose="020F0502020204030204" pitchFamily="34" charset="0"/>
              </a:rPr>
              <a:t>of</a:t>
            </a:r>
            <a:r>
              <a:rPr lang="de-AT" altLang="de-DE" sz="2000" b="1" dirty="0">
                <a:latin typeface="Calibri" panose="020F0502020204030204" pitchFamily="34" charset="0"/>
                <a:ea typeface="Comic Sans MS" charset="0"/>
                <a:cs typeface="Calibri" panose="020F0502020204030204" pitchFamily="34" charset="0"/>
              </a:rPr>
              <a:t> </a:t>
            </a:r>
            <a:r>
              <a:rPr lang="de-AT" altLang="de-DE" sz="2000" b="1" dirty="0" err="1">
                <a:latin typeface="Calibri" panose="020F0502020204030204" pitchFamily="34" charset="0"/>
                <a:ea typeface="Comic Sans MS" charset="0"/>
                <a:cs typeface="Calibri" panose="020F0502020204030204" pitchFamily="34" charset="0"/>
              </a:rPr>
              <a:t>algae</a:t>
            </a:r>
            <a:endParaRPr lang="de-AT" altLang="de-DE" sz="2400" b="1" dirty="0">
              <a:latin typeface="Calibri" panose="020F0502020204030204" pitchFamily="34" charset="0"/>
              <a:ea typeface="Comic Sans MS" charset="0"/>
              <a:cs typeface="Calibri" panose="020F0502020204030204" pitchFamily="34" charset="0"/>
            </a:endParaRPr>
          </a:p>
        </p:txBody>
      </p:sp>
      <p:pic>
        <p:nvPicPr>
          <p:cNvPr id="7" name="Picture 11" descr="Titel_klein"/>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15925" y="3095674"/>
            <a:ext cx="4156075" cy="34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3"/>
          <p:cNvSpPr txBox="1">
            <a:spLocks noChangeArrowheads="1"/>
          </p:cNvSpPr>
          <p:nvPr/>
        </p:nvSpPr>
        <p:spPr bwMode="auto">
          <a:xfrm>
            <a:off x="5195204" y="3782805"/>
            <a:ext cx="344079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altLang="en-US" sz="2000" dirty="0">
                <a:latin typeface="Calibri" panose="020F0502020204030204" pitchFamily="34" charset="0"/>
                <a:ea typeface="Comic Sans MS" charset="0"/>
                <a:cs typeface="Calibri" panose="020F0502020204030204" pitchFamily="34" charset="0"/>
              </a:rPr>
              <a:t>Combination of traditional taxonomic and molecular taxonomic investigations for the functional and ecological evaluation of running waters</a:t>
            </a:r>
            <a:endParaRPr lang="de-AT" altLang="en-US" sz="2000" dirty="0">
              <a:latin typeface="Calibri" panose="020F0502020204030204" pitchFamily="34" charset="0"/>
              <a:ea typeface="Comic Sans MS" charset="0"/>
              <a:cs typeface="Calibri" panose="020F0502020204030204" pitchFamily="34" charset="0"/>
            </a:endParaRPr>
          </a:p>
        </p:txBody>
      </p:sp>
      <p:pic>
        <p:nvPicPr>
          <p:cNvPr id="14" name="Grafik 13">
            <a:extLst>
              <a:ext uri="{FF2B5EF4-FFF2-40B4-BE49-F238E27FC236}">
                <a16:creationId xmlns:a16="http://schemas.microsoft.com/office/drawing/2014/main" id="{41CD5EE8-C995-4E55-8ADB-9CD5D4135C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89006" y="713014"/>
            <a:ext cx="713027" cy="713015"/>
          </a:xfrm>
          <a:prstGeom prst="rect">
            <a:avLst/>
          </a:prstGeom>
        </p:spPr>
      </p:pic>
      <p:sp>
        <p:nvSpPr>
          <p:cNvPr id="15" name="Textfeld 13"/>
          <p:cNvSpPr txBox="1"/>
          <p:nvPr/>
        </p:nvSpPr>
        <p:spPr>
          <a:xfrm>
            <a:off x="265176" y="241724"/>
            <a:ext cx="4608576" cy="338554"/>
          </a:xfrm>
          <a:prstGeom prst="rect">
            <a:avLst/>
          </a:prstGeom>
          <a:noFill/>
        </p:spPr>
        <p:txBody>
          <a:bodyPr wrap="square" rtlCol="0">
            <a:spAutoFit/>
          </a:bodyPr>
          <a:lstStyle/>
          <a:p>
            <a:pPr>
              <a:spcAft>
                <a:spcPts val="1200"/>
              </a:spcAft>
            </a:pPr>
            <a:r>
              <a:rPr lang="en-GB" sz="1600" b="1" dirty="0">
                <a:solidFill>
                  <a:srgbClr val="FF9D41"/>
                </a:solidFill>
                <a:latin typeface="Calibri" panose="020F0502020204030204" pitchFamily="34" charset="0"/>
                <a:ea typeface="Comic Sans MS" charset="0"/>
                <a:cs typeface="Calibri" panose="020F0502020204030204" pitchFamily="34" charset="0"/>
              </a:rPr>
              <a:t>Faculty of Biology – </a:t>
            </a:r>
            <a:r>
              <a:rPr lang="en-GB" sz="1600" b="1" dirty="0">
                <a:solidFill>
                  <a:srgbClr val="009051"/>
                </a:solidFill>
                <a:latin typeface="Calibri" panose="020F0502020204030204" pitchFamily="34" charset="0"/>
                <a:ea typeface="Comic Sans MS" charset="0"/>
                <a:cs typeface="Calibri" panose="020F0502020204030204" pitchFamily="34" charset="0"/>
              </a:rPr>
              <a:t>Dept. of Botany</a:t>
            </a:r>
          </a:p>
        </p:txBody>
      </p:sp>
    </p:spTree>
    <p:extLst>
      <p:ext uri="{BB962C8B-B14F-4D97-AF65-F5344CB8AC3E}">
        <p14:creationId xmlns:p14="http://schemas.microsoft.com/office/powerpoint/2010/main" val="826982563"/>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29BDFB314061E4EB6510859801369D5" ma:contentTypeVersion="3" ma:contentTypeDescription="Ein neues Dokument erstellen." ma:contentTypeScope="" ma:versionID="1267491aa98d58d47bc197dd2e7742ce">
  <xsd:schema xmlns:xsd="http://www.w3.org/2001/XMLSchema" xmlns:xs="http://www.w3.org/2001/XMLSchema" xmlns:p="http://schemas.microsoft.com/office/2006/metadata/properties" xmlns:ns2="d8d98f28-b75f-4dd9-98d0-511816cc851e" xmlns:ns3="3c2feb3b-d401-41f3-8580-04adbd1f986b" targetNamespace="http://schemas.microsoft.com/office/2006/metadata/properties" ma:root="true" ma:fieldsID="ca3379d6c33a3f34d3f7ae1e2272b0ce" ns2:_="" ns3:_="">
    <xsd:import namespace="d8d98f28-b75f-4dd9-98d0-511816cc851e"/>
    <xsd:import namespace="3c2feb3b-d401-41f3-8580-04adbd1f986b"/>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98f28-b75f-4dd9-98d0-511816cc851e"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c2feb3b-d401-41f3-8580-04adbd1f986b"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7"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d8d98f28-b75f-4dd9-98d0-511816cc851e">MHKECK5ZWVYM-10795353-114</_dlc_DocId>
    <_dlc_DocIdUrl xmlns="d8d98f28-b75f-4dd9-98d0-511816cc851e">
      <Url>https://sp.uibk.ac.at/institute/botanik/lehreangebot/_layouts/15/DocIdRedir.aspx?ID=MHKECK5ZWVYM-10795353-114</Url>
      <Description>MHKECK5ZWVYM-10795353-114</Description>
    </_dlc_DocIdUrl>
    <SharedWithUsers xmlns="3c2feb3b-d401-41f3-8580-04adbd1f986b">
      <UserInfo>
        <DisplayName>Beikircher, Barbara</DisplayName>
        <AccountId>166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E8F07EA-72BA-41AF-870C-8A19D4A57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98f28-b75f-4dd9-98d0-511816cc851e"/>
    <ds:schemaRef ds:uri="3c2feb3b-d401-41f3-8580-04adbd1f98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14DBC7-BC43-4715-BD99-E522EE3F08B2}">
  <ds:schemaRefs>
    <ds:schemaRef ds:uri="http://schemas.microsoft.com/office/infopath/2007/PartnerControls"/>
    <ds:schemaRef ds:uri="http://purl.org/dc/terms/"/>
    <ds:schemaRef ds:uri="3c2feb3b-d401-41f3-8580-04adbd1f986b"/>
    <ds:schemaRef ds:uri="http://schemas.microsoft.com/office/2006/documentManagement/types"/>
    <ds:schemaRef ds:uri="d8d98f28-b75f-4dd9-98d0-511816cc851e"/>
    <ds:schemaRef ds:uri="http://schemas.openxmlformats.org/package/2006/metadata/core-properties"/>
    <ds:schemaRef ds:uri="http://purl.org/dc/elements/1.1/"/>
    <ds:schemaRef ds:uri="http://purl.org/dc/dcmityp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5BCC6F7-43B7-48DE-AEF3-BB60A65313C6}">
  <ds:schemaRefs>
    <ds:schemaRef ds:uri="http://schemas.microsoft.com/sharepoint/v3/contenttype/forms"/>
  </ds:schemaRefs>
</ds:datastoreItem>
</file>

<file path=customXml/itemProps4.xml><?xml version="1.0" encoding="utf-8"?>
<ds:datastoreItem xmlns:ds="http://schemas.openxmlformats.org/officeDocument/2006/customXml" ds:itemID="{C608B36D-E5AA-41A7-9279-AC21FD90252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1456</Words>
  <Application>Microsoft Office PowerPoint</Application>
  <PresentationFormat>On-screen Show (4:3)</PresentationFormat>
  <Paragraphs>225</Paragraphs>
  <Slides>27</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Comic Sans MS</vt:lpstr>
      <vt:lpstr>Wingdings</vt:lpstr>
      <vt:lpstr>Standarddesign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 Innsbruck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 für Botanik</dc:title>
  <dc:creator>Klaus Oeggl</dc:creator>
  <cp:lastModifiedBy>Roach, Thomas</cp:lastModifiedBy>
  <cp:revision>330</cp:revision>
  <dcterms:created xsi:type="dcterms:W3CDTF">2011-05-11T15:58:00Z</dcterms:created>
  <dcterms:modified xsi:type="dcterms:W3CDTF">2024-05-16T14:02:47Z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0x010100129BDFB314061E4EB6510859801369D5</vt:lpwstr>
  </property>
  <property fmtid="{D5CDD505-2E9C-101B-9397-08002B2CF9AE}" pid="3" name="_dlc_DocIdItemGuid">
    <vt:lpwstr>b6252da0-add2-4a6f-a653-ae54c60d03ce</vt:lpwstr>
  </property>
</Properties>
</file>