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20"/>
  </p:notesMasterIdLst>
  <p:sldIdLst>
    <p:sldId id="268" r:id="rId2"/>
    <p:sldId id="273" r:id="rId3"/>
    <p:sldId id="280" r:id="rId4"/>
    <p:sldId id="297" r:id="rId5"/>
    <p:sldId id="305" r:id="rId6"/>
    <p:sldId id="284" r:id="rId7"/>
    <p:sldId id="287" r:id="rId8"/>
    <p:sldId id="301" r:id="rId9"/>
    <p:sldId id="303" r:id="rId10"/>
    <p:sldId id="292" r:id="rId11"/>
    <p:sldId id="285" r:id="rId12"/>
    <p:sldId id="290" r:id="rId13"/>
    <p:sldId id="293" r:id="rId14"/>
    <p:sldId id="291" r:id="rId15"/>
    <p:sldId id="295" r:id="rId16"/>
    <p:sldId id="289" r:id="rId17"/>
    <p:sldId id="302" r:id="rId18"/>
    <p:sldId id="296"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112151" initials="A" lastIdx="14" clrIdx="0">
    <p:extLst/>
  </p:cmAuthor>
  <p:cmAuthor id="2" name="Prandner Dimitri" initials="P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AF6"/>
    <a:srgbClr val="151515"/>
    <a:srgbClr val="128A7A"/>
    <a:srgbClr val="934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68613" autoAdjust="0"/>
  </p:normalViewPr>
  <p:slideViewPr>
    <p:cSldViewPr snapToGrid="0">
      <p:cViewPr varScale="1">
        <p:scale>
          <a:sx n="76" d="100"/>
          <a:sy n="76" d="100"/>
        </p:scale>
        <p:origin x="2256" y="8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269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62A88-03FB-4122-9B70-1DA1FBB03D73}" type="datetimeFigureOut">
              <a:rPr lang="de-DE" smtClean="0"/>
              <a:t>09.12.2021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71096-1B4B-4596-9947-8482691EA1CB}" type="slidenum">
              <a:rPr lang="de-DE" smtClean="0"/>
              <a:t>‹Nr.›</a:t>
            </a:fld>
            <a:endParaRPr lang="de-DE"/>
          </a:p>
        </p:txBody>
      </p:sp>
    </p:spTree>
    <p:extLst>
      <p:ext uri="{BB962C8B-B14F-4D97-AF65-F5344CB8AC3E}">
        <p14:creationId xmlns:p14="http://schemas.microsoft.com/office/powerpoint/2010/main" val="66125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Schönen</a:t>
            </a:r>
            <a:r>
              <a:rPr lang="de-AT" baseline="0" dirty="0"/>
              <a:t> guten Abend, danke für Ihr Kommen. Mein Name ist #, ich bin # bei AUSSDA – the Austrian Social Science Data Archive. Wir streben an, die wichtigste nationale Infrastruktur für die Sozialwissenschaften in Österreich zu werden. Ich bin heute hier, um Ihnen AUSSDA vorzustellen. Ich möchte Ihnen zeigen, was wir tun und wie wir Sie als Forschende bei Ihrer Arbeit unterstützen können. Der Plan für heute Abend ist, dass ich einige Minuten Input gebe. Ich habe ein paar </a:t>
            </a:r>
            <a:r>
              <a:rPr lang="de-AT" baseline="0" dirty="0" err="1"/>
              <a:t>Slides</a:t>
            </a:r>
            <a:r>
              <a:rPr lang="de-AT" baseline="0" dirty="0"/>
              <a:t> vorbereitet. Wenn Sie Fragen haben – jederzeit während des Vortrags oder im Anschluss an die Präsentation. </a:t>
            </a:r>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1</a:t>
            </a:fld>
            <a:endParaRPr lang="de-DE"/>
          </a:p>
        </p:txBody>
      </p:sp>
    </p:spTree>
    <p:extLst>
      <p:ext uri="{BB962C8B-B14F-4D97-AF65-F5344CB8AC3E}">
        <p14:creationId xmlns:p14="http://schemas.microsoft.com/office/powerpoint/2010/main" val="309474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Unser</a:t>
            </a:r>
            <a:r>
              <a:rPr lang="de-AT" baseline="0" dirty="0"/>
              <a:t> Ziel ist es, sozialwissenschaftliche Daten zugänglich und nachnutzbar zu machen </a:t>
            </a:r>
            <a:r>
              <a:rPr lang="mr-IN" baseline="0" dirty="0"/>
              <a:t>–</a:t>
            </a:r>
            <a:r>
              <a:rPr lang="de-AT" baseline="0" dirty="0"/>
              <a:t> für Wissenschaft und für Gesellschaft. Was heißt das konkret? Wir wollen nicht nur Daten archivieren. Vielmehr geht es uns darum, ein integraler Bestandteil der Forschungslandschaft in Österreich zu sein und als eine Schnittstelle zu fungieren. Im Sinne des Open-Gedankens sollen sozialwissenschaftliche Daten nicht nur für die eigene Fachcommunity, für einen kleinen ausgewählten Kreis, sondern auch für andere interessierte Gruppen geöffnet werden. Angefangen von Datenjournalisten über </a:t>
            </a:r>
            <a:r>
              <a:rPr lang="de-AT" baseline="0" dirty="0" err="1"/>
              <a:t>Citizien</a:t>
            </a:r>
            <a:r>
              <a:rPr lang="de-AT" baseline="0" dirty="0"/>
              <a:t> </a:t>
            </a:r>
            <a:r>
              <a:rPr lang="de-AT" baseline="0" dirty="0" err="1"/>
              <a:t>Scientists</a:t>
            </a:r>
            <a:r>
              <a:rPr lang="de-AT" baseline="0" dirty="0"/>
              <a:t> bis hin zu Forscherinnen aus anderen Disziplinen und Studierenden. </a:t>
            </a:r>
          </a:p>
        </p:txBody>
      </p:sp>
      <p:sp>
        <p:nvSpPr>
          <p:cNvPr id="4" name="Foliennummernplatzhalter 3"/>
          <p:cNvSpPr>
            <a:spLocks noGrp="1"/>
          </p:cNvSpPr>
          <p:nvPr>
            <p:ph type="sldNum" sz="quarter" idx="10"/>
          </p:nvPr>
        </p:nvSpPr>
        <p:spPr/>
        <p:txBody>
          <a:bodyPr/>
          <a:lstStyle/>
          <a:p>
            <a:fld id="{23871096-1B4B-4596-9947-8482691EA1CB}" type="slidenum">
              <a:rPr lang="de-DE" smtClean="0"/>
              <a:t>2</a:t>
            </a:fld>
            <a:endParaRPr lang="de-DE"/>
          </a:p>
        </p:txBody>
      </p:sp>
    </p:spTree>
    <p:extLst>
      <p:ext uri="{BB962C8B-B14F-4D97-AF65-F5344CB8AC3E}">
        <p14:creationId xmlns:p14="http://schemas.microsoft.com/office/powerpoint/2010/main" val="365806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a:t>
            </a:r>
            <a:r>
              <a:rPr lang="de-DE" baseline="0" dirty="0"/>
              <a:t> haben den Anspruch, eine dezentrale Einrichtung zu sein, die für ganz Österreich und verschiedene Disziplinen in den Sozialwissenschaften ihre Services anbieten kann. Unser Headquarter ist in Wien, unsere Außenstellen in Linz und Graz. Um die Regionen darüber hinaus abzudecken, haben wir einen  nationalen Beirat mit wichtigen Stakeholdern. </a:t>
            </a:r>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3</a:t>
            </a:fld>
            <a:endParaRPr lang="de-DE"/>
          </a:p>
        </p:txBody>
      </p:sp>
    </p:spTree>
    <p:extLst>
      <p:ext uri="{BB962C8B-B14F-4D97-AF65-F5344CB8AC3E}">
        <p14:creationId xmlns:p14="http://schemas.microsoft.com/office/powerpoint/2010/main" val="423315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6</a:t>
            </a:fld>
            <a:endParaRPr lang="de-DE"/>
          </a:p>
        </p:txBody>
      </p:sp>
    </p:spTree>
    <p:extLst>
      <p:ext uri="{BB962C8B-B14F-4D97-AF65-F5344CB8AC3E}">
        <p14:creationId xmlns:p14="http://schemas.microsoft.com/office/powerpoint/2010/main" val="378586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3871096-1B4B-4596-9947-8482691EA1CB}" type="slidenum">
              <a:rPr lang="de-DE" smtClean="0"/>
              <a:t>7</a:t>
            </a:fld>
            <a:endParaRPr lang="de-DE"/>
          </a:p>
        </p:txBody>
      </p:sp>
    </p:spTree>
    <p:extLst>
      <p:ext uri="{BB962C8B-B14F-4D97-AF65-F5344CB8AC3E}">
        <p14:creationId xmlns:p14="http://schemas.microsoft.com/office/powerpoint/2010/main" val="292130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71096-1B4B-4596-9947-8482691EA1CB}" type="slidenum">
              <a:rPr lang="de-DE" smtClean="0"/>
              <a:t>8</a:t>
            </a:fld>
            <a:endParaRPr lang="de-DE"/>
          </a:p>
        </p:txBody>
      </p:sp>
    </p:spTree>
    <p:extLst>
      <p:ext uri="{BB962C8B-B14F-4D97-AF65-F5344CB8AC3E}">
        <p14:creationId xmlns:p14="http://schemas.microsoft.com/office/powerpoint/2010/main" val="43776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9</a:t>
            </a:fld>
            <a:endParaRPr lang="de-DE"/>
          </a:p>
        </p:txBody>
      </p:sp>
    </p:spTree>
    <p:extLst>
      <p:ext uri="{BB962C8B-B14F-4D97-AF65-F5344CB8AC3E}">
        <p14:creationId xmlns:p14="http://schemas.microsoft.com/office/powerpoint/2010/main" val="2785392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News auf der Website</a:t>
            </a:r>
            <a:r>
              <a:rPr lang="de-AT" baseline="0" dirty="0"/>
              <a:t> und unser Twitter </a:t>
            </a:r>
            <a:r>
              <a:rPr lang="de-AT" baseline="0" dirty="0" err="1"/>
              <a:t>account</a:t>
            </a:r>
            <a:r>
              <a:rPr lang="de-AT" baseline="0" dirty="0"/>
              <a:t>, in dem neue </a:t>
            </a:r>
            <a:r>
              <a:rPr lang="de-AT" baseline="0" dirty="0" err="1"/>
              <a:t>Datenrealeases</a:t>
            </a:r>
            <a:r>
              <a:rPr lang="de-AT" baseline="0" dirty="0"/>
              <a:t> immer geteilt werden </a:t>
            </a:r>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17</a:t>
            </a:fld>
            <a:endParaRPr lang="de-DE"/>
          </a:p>
        </p:txBody>
      </p:sp>
    </p:spTree>
    <p:extLst>
      <p:ext uri="{BB962C8B-B14F-4D97-AF65-F5344CB8AC3E}">
        <p14:creationId xmlns:p14="http://schemas.microsoft.com/office/powerpoint/2010/main" val="3754555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tegor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33375" y="1122363"/>
            <a:ext cx="8029575" cy="2387600"/>
          </a:xfrm>
        </p:spPr>
        <p:txBody>
          <a:bodyPr anchor="b">
            <a:normAutofit/>
          </a:bodyPr>
          <a:lstStyle>
            <a:lvl1pPr algn="l">
              <a:defRPr sz="40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333375" y="3602038"/>
            <a:ext cx="8029575" cy="84042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233882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9C1685F-D8CB-4738-9E62-CCA51425DDC4}" type="datetime1">
              <a:rPr lang="de-DE" smtClean="0"/>
              <a:t>09.12.2021</a:t>
            </a:fld>
            <a:endParaRPr lang="de-DE"/>
          </a:p>
        </p:txBody>
      </p:sp>
      <p:sp>
        <p:nvSpPr>
          <p:cNvPr id="3" name="Fußzeilenplatzhalter 2"/>
          <p:cNvSpPr>
            <a:spLocks noGrp="1"/>
          </p:cNvSpPr>
          <p:nvPr>
            <p:ph type="ftr" sz="quarter" idx="11"/>
          </p:nvPr>
        </p:nvSpPr>
        <p:spPr/>
        <p:txBody>
          <a:bodyPr/>
          <a:lstStyle/>
          <a:p>
            <a:r>
              <a:rPr lang="de-DE"/>
              <a:t>AUSSDA - The Austrian Social Science Data Archive</a:t>
            </a:r>
          </a:p>
        </p:txBody>
      </p:sp>
      <p:sp>
        <p:nvSpPr>
          <p:cNvPr id="4" name="Foliennummernplatzhalter 3"/>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286135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26717F2F-7EBF-49D9-AEFE-ECF2666B83D3}" type="datetime1">
              <a:rPr lang="de-DE" smtClean="0"/>
              <a:t>09.12.2021</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
        <p:nvSpPr>
          <p:cNvPr id="8" name="Textplatzhalter 3"/>
          <p:cNvSpPr>
            <a:spLocks noGrp="1"/>
          </p:cNvSpPr>
          <p:nvPr>
            <p:ph type="body" sz="half" idx="13"/>
          </p:nvPr>
        </p:nvSpPr>
        <p:spPr>
          <a:xfrm>
            <a:off x="5183187" y="5906770"/>
            <a:ext cx="6170611" cy="318770"/>
          </a:xfrm>
        </p:spPr>
        <p:txBody>
          <a:bodyPr>
            <a:normAutofit/>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112259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C072E39-C569-40EB-9918-88C0BBD8235F}" type="datetime1">
              <a:rPr lang="de-DE" smtClean="0"/>
              <a:t>09.12.2021</a:t>
            </a:fld>
            <a:endParaRPr lang="de-DE"/>
          </a:p>
        </p:txBody>
      </p:sp>
      <p:sp>
        <p:nvSpPr>
          <p:cNvPr id="5" name="Fußzeilenplatzhalter 4"/>
          <p:cNvSpPr>
            <a:spLocks noGrp="1"/>
          </p:cNvSpPr>
          <p:nvPr>
            <p:ph type="ftr" sz="quarter" idx="11"/>
          </p:nvPr>
        </p:nvSpPr>
        <p:spPr/>
        <p:txBody>
          <a:bodyPr/>
          <a:lstStyle/>
          <a:p>
            <a:r>
              <a:rPr lang="de-DE"/>
              <a:t>AUSSDA - The Austrian Social Science Data Archive</a:t>
            </a:r>
          </a:p>
        </p:txBody>
      </p:sp>
      <p:sp>
        <p:nvSpPr>
          <p:cNvPr id="6" name="Foliennummernplatzhalter 5"/>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421998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A466A48-AE39-4C0B-99B4-2F8B90463534}" type="datetime1">
              <a:rPr lang="de-DE" smtClean="0"/>
              <a:t>09.12.2021</a:t>
            </a:fld>
            <a:endParaRPr lang="de-DE"/>
          </a:p>
        </p:txBody>
      </p:sp>
      <p:sp>
        <p:nvSpPr>
          <p:cNvPr id="5" name="Fußzeilenplatzhalter 4"/>
          <p:cNvSpPr>
            <a:spLocks noGrp="1"/>
          </p:cNvSpPr>
          <p:nvPr>
            <p:ph type="ftr" sz="quarter" idx="11"/>
          </p:nvPr>
        </p:nvSpPr>
        <p:spPr/>
        <p:txBody>
          <a:bodyPr/>
          <a:lstStyle/>
          <a:p>
            <a:r>
              <a:rPr lang="de-DE"/>
              <a:t>AUSSDA - The Austrian Social Science Data Archive</a:t>
            </a:r>
          </a:p>
        </p:txBody>
      </p:sp>
      <p:sp>
        <p:nvSpPr>
          <p:cNvPr id="6" name="Foliennummernplatzhalter 5"/>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383095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tzte Se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33375" y="723900"/>
            <a:ext cx="8029575" cy="1214438"/>
          </a:xfrm>
        </p:spPr>
        <p:txBody>
          <a:bodyPr anchor="b" anchorCtr="0">
            <a:normAutofit/>
          </a:bodyPr>
          <a:lstStyle>
            <a:lvl1pPr algn="l">
              <a:defRPr sz="40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333375" y="2105242"/>
            <a:ext cx="8029575" cy="353579"/>
          </a:xfrm>
        </p:spPr>
        <p:txBody>
          <a:bodyPr>
            <a:normAutofit/>
          </a:bodyPr>
          <a:lstStyle>
            <a:lvl1pPr marL="0" indent="0" algn="l">
              <a:buNone/>
              <a:defRPr sz="16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5" name="Inhaltsplatzhalter 4"/>
          <p:cNvSpPr>
            <a:spLocks noGrp="1"/>
          </p:cNvSpPr>
          <p:nvPr>
            <p:ph sz="quarter" idx="10"/>
          </p:nvPr>
        </p:nvSpPr>
        <p:spPr>
          <a:xfrm>
            <a:off x="333375" y="2428874"/>
            <a:ext cx="5124450" cy="1266825"/>
          </a:xfrm>
        </p:spPr>
        <p:txBody>
          <a:bodyPr>
            <a:noAutofit/>
          </a:bodyPr>
          <a:lstStyle>
            <a:lvl1pPr marL="0" indent="0">
              <a:buFontTx/>
              <a:buNone/>
              <a:defRPr sz="24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de-DE"/>
              <a:t>Textmasterformat bearbeiten</a:t>
            </a:r>
          </a:p>
        </p:txBody>
      </p:sp>
      <p:cxnSp>
        <p:nvCxnSpPr>
          <p:cNvPr id="6" name="Gerader Verbinder 5"/>
          <p:cNvCxnSpPr/>
          <p:nvPr userDrawn="1"/>
        </p:nvCxnSpPr>
        <p:spPr>
          <a:xfrm>
            <a:off x="333375" y="3781425"/>
            <a:ext cx="80295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Inhaltsplatzhalter 11"/>
          <p:cNvSpPr>
            <a:spLocks noGrp="1"/>
          </p:cNvSpPr>
          <p:nvPr>
            <p:ph sz="quarter" idx="11"/>
          </p:nvPr>
        </p:nvSpPr>
        <p:spPr>
          <a:xfrm>
            <a:off x="333375" y="3962400"/>
            <a:ext cx="8029575" cy="1952625"/>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69190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tail 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CF9B1BA-81A9-4FAA-9EA3-ADB8485A7918}" type="datetime1">
              <a:rPr lang="de-DE" smtClean="0"/>
              <a:t>09.12.2021</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9" name="Textplatzhalter 8"/>
          <p:cNvSpPr>
            <a:spLocks noGrp="1"/>
          </p:cNvSpPr>
          <p:nvPr>
            <p:ph type="body" sz="quarter" idx="13"/>
          </p:nvPr>
        </p:nvSpPr>
        <p:spPr>
          <a:xfrm>
            <a:off x="838200" y="1836738"/>
            <a:ext cx="9609138" cy="4343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0051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tail Sei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79308AA-0EB4-4EA8-B08C-CB0779D9202A}" type="datetime1">
              <a:rPr lang="de-DE" smtClean="0"/>
              <a:t>09.12.2021</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9" name="Inhaltsplatzhalter 6"/>
          <p:cNvSpPr>
            <a:spLocks noGrp="1"/>
          </p:cNvSpPr>
          <p:nvPr>
            <p:ph sz="quarter" idx="13"/>
          </p:nvPr>
        </p:nvSpPr>
        <p:spPr>
          <a:xfrm>
            <a:off x="838199" y="1892935"/>
            <a:ext cx="9553575" cy="41433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7205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B78632E-471E-4AF9-8D1C-02316F8F1FC7}" type="datetime1">
              <a:rPr lang="de-DE" smtClean="0"/>
              <a:t>09.12.2021</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112143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79A6E22-2A65-455E-8E8B-82E0C33B2254}" type="datetime1">
              <a:rPr lang="de-DE" smtClean="0"/>
              <a:t>09.12.2021</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139794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DE" dirty="0"/>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541563E-94FA-4E0A-AD71-3501AFA8CF86}" type="datetime1">
              <a:rPr lang="de-DE" smtClean="0"/>
              <a:t>09.12.2021</a:t>
            </a:fld>
            <a:endParaRPr lang="de-DE"/>
          </a:p>
        </p:txBody>
      </p:sp>
      <p:sp>
        <p:nvSpPr>
          <p:cNvPr id="8" name="Fußzeilenplatzhalter 7"/>
          <p:cNvSpPr>
            <a:spLocks noGrp="1"/>
          </p:cNvSpPr>
          <p:nvPr>
            <p:ph type="ftr" sz="quarter" idx="11"/>
          </p:nvPr>
        </p:nvSpPr>
        <p:spPr/>
        <p:txBody>
          <a:bodyPr/>
          <a:lstStyle/>
          <a:p>
            <a:r>
              <a:rPr lang="de-DE"/>
              <a:t>AUSSDA - The Austrian Social Science Data Archive</a:t>
            </a:r>
          </a:p>
        </p:txBody>
      </p:sp>
      <p:sp>
        <p:nvSpPr>
          <p:cNvPr id="9" name="Foliennummernplatzhalter 8"/>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388778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ite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F0A9589-1D3F-414F-966D-A75B28C75540}" type="datetime1">
              <a:rPr lang="de-DE" smtClean="0"/>
              <a:t>09.12.2021</a:t>
            </a:fld>
            <a:endParaRPr lang="de-DE" dirty="0"/>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221782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B542B8A-5D63-4934-8F60-882FB1D783F0}" type="datetime1">
              <a:rPr lang="de-DE" smtClean="0"/>
              <a:t>09.12.2021</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7" name="Inhaltsplatzhalter 6"/>
          <p:cNvSpPr>
            <a:spLocks noGrp="1"/>
          </p:cNvSpPr>
          <p:nvPr>
            <p:ph sz="quarter" idx="13"/>
          </p:nvPr>
        </p:nvSpPr>
        <p:spPr>
          <a:xfrm>
            <a:off x="838200" y="1885950"/>
            <a:ext cx="9553575" cy="41433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872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8" name="Rechteck 7"/>
          <p:cNvSpPr/>
          <p:nvPr/>
        </p:nvSpPr>
        <p:spPr>
          <a:xfrm>
            <a:off x="-1" y="6417310"/>
            <a:ext cx="663893" cy="26543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5125"/>
            <a:ext cx="9553575"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14763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0C95E-86C6-47C9-857A-9AEAD7D18F7D}" type="datetime1">
              <a:rPr lang="de-DE" smtClean="0"/>
              <a:t>09.12.2021</a:t>
            </a:fld>
            <a:endParaRPr lang="de-DE" dirty="0"/>
          </a:p>
        </p:txBody>
      </p:sp>
      <p:sp>
        <p:nvSpPr>
          <p:cNvPr id="5" name="Fußzeilenplatzhalter 4"/>
          <p:cNvSpPr>
            <a:spLocks noGrp="1"/>
          </p:cNvSpPr>
          <p:nvPr>
            <p:ph type="ftr" sz="quarter" idx="3"/>
          </p:nvPr>
        </p:nvSpPr>
        <p:spPr>
          <a:xfrm>
            <a:off x="2314574" y="6356350"/>
            <a:ext cx="90392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AUSSDA - The Austrian </a:t>
            </a:r>
            <a:r>
              <a:rPr lang="de-DE" dirty="0" err="1"/>
              <a:t>Social</a:t>
            </a:r>
            <a:r>
              <a:rPr lang="de-DE" dirty="0"/>
              <a:t> Science Data Archive</a:t>
            </a:r>
          </a:p>
        </p:txBody>
      </p:sp>
      <p:sp>
        <p:nvSpPr>
          <p:cNvPr id="6" name="Foliennummernplatzhalter 5"/>
          <p:cNvSpPr>
            <a:spLocks noGrp="1"/>
          </p:cNvSpPr>
          <p:nvPr>
            <p:ph type="sldNum" sz="quarter" idx="4"/>
          </p:nvPr>
        </p:nvSpPr>
        <p:spPr>
          <a:xfrm>
            <a:off x="-2140819"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F77E129-5F38-437E-B6C7-A7C6630974CA}" type="slidenum">
              <a:rPr lang="de-DE" smtClean="0"/>
              <a:pPr/>
              <a:t>‹Nr.›</a:t>
            </a:fld>
            <a:endParaRPr lang="de-DE" dirty="0"/>
          </a:p>
        </p:txBody>
      </p:sp>
      <p:pic>
        <p:nvPicPr>
          <p:cNvPr id="7" name="Grafik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15250" y="365125"/>
            <a:ext cx="1291000" cy="385763"/>
          </a:xfrm>
          <a:prstGeom prst="rect">
            <a:avLst/>
          </a:prstGeom>
        </p:spPr>
      </p:pic>
    </p:spTree>
    <p:extLst>
      <p:ext uri="{BB962C8B-B14F-4D97-AF65-F5344CB8AC3E}">
        <p14:creationId xmlns:p14="http://schemas.microsoft.com/office/powerpoint/2010/main" val="113232916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79" r:id="rId4"/>
    <p:sldLayoutId id="2147483672" r:id="rId5"/>
    <p:sldLayoutId id="2147483668" r:id="rId6"/>
    <p:sldLayoutId id="2147483669" r:id="rId7"/>
    <p:sldLayoutId id="2147483680" r:id="rId8"/>
    <p:sldLayoutId id="2147483670" r:id="rId9"/>
    <p:sldLayoutId id="2147483671" r:id="rId10"/>
    <p:sldLayoutId id="2147483673" r:id="rId11"/>
    <p:sldLayoutId id="2147483674" r:id="rId12"/>
    <p:sldLayoutId id="2147483675" r:id="rId13"/>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355600" indent="-355600" algn="l" defTabSz="914400" rtl="0" eaLnBrk="1" latinLnBrk="0" hangingPunct="1">
        <a:lnSpc>
          <a:spcPct val="90000"/>
        </a:lnSpc>
        <a:spcBef>
          <a:spcPts val="1000"/>
        </a:spcBef>
        <a:buSzPct val="100000"/>
        <a:buFontTx/>
        <a:buBlip>
          <a:blip r:embed="rId17"/>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17"/>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17"/>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17"/>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17"/>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aussda.a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info@aussda.a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pPr algn="r"/>
            <a:r>
              <a:rPr lang="de-DE" b="1" dirty="0"/>
              <a:t>AUSSDA  – The Austrian </a:t>
            </a:r>
            <a:r>
              <a:rPr lang="de-DE" b="1" dirty="0" err="1"/>
              <a:t>Social</a:t>
            </a:r>
            <a:r>
              <a:rPr lang="de-DE" b="1" dirty="0"/>
              <a:t> Science Data Archive</a:t>
            </a:r>
            <a:endParaRPr lang="en-GB" sz="4400" dirty="0"/>
          </a:p>
        </p:txBody>
      </p:sp>
      <p:sp>
        <p:nvSpPr>
          <p:cNvPr id="3" name="Untertitel 2"/>
          <p:cNvSpPr>
            <a:spLocks noGrp="1"/>
          </p:cNvSpPr>
          <p:nvPr>
            <p:ph type="subTitle" idx="1"/>
          </p:nvPr>
        </p:nvSpPr>
        <p:spPr/>
        <p:txBody>
          <a:bodyPr/>
          <a:lstStyle/>
          <a:p>
            <a:pPr algn="r"/>
            <a:r>
              <a:rPr lang="en-GB" dirty="0" err="1"/>
              <a:t>Dr.</a:t>
            </a:r>
            <a:r>
              <a:rPr lang="en-GB" dirty="0"/>
              <a:t> Dimitri Prandner</a:t>
            </a:r>
          </a:p>
          <a:p>
            <a:pPr algn="r"/>
            <a:endParaRPr lang="en-GB" dirty="0"/>
          </a:p>
          <a:p>
            <a:pPr algn="r"/>
            <a:endParaRPr lang="en-GB" dirty="0"/>
          </a:p>
          <a:p>
            <a:pPr algn="r"/>
            <a:r>
              <a:rPr lang="en-GB" dirty="0"/>
              <a:t>Innsbruck, 17.12.2021</a:t>
            </a:r>
          </a:p>
        </p:txBody>
      </p:sp>
    </p:spTree>
    <p:extLst>
      <p:ext uri="{BB962C8B-B14F-4D97-AF65-F5344CB8AC3E}">
        <p14:creationId xmlns:p14="http://schemas.microsoft.com/office/powerpoint/2010/main" val="202407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feil nach rechts 22"/>
          <p:cNvSpPr/>
          <p:nvPr/>
        </p:nvSpPr>
        <p:spPr>
          <a:xfrm>
            <a:off x="0" y="2163966"/>
            <a:ext cx="12192000" cy="2271562"/>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el 5"/>
          <p:cNvSpPr>
            <a:spLocks noGrp="1"/>
          </p:cNvSpPr>
          <p:nvPr>
            <p:ph type="title"/>
          </p:nvPr>
        </p:nvSpPr>
        <p:spPr/>
        <p:txBody>
          <a:bodyPr/>
          <a:lstStyle/>
          <a:p>
            <a:r>
              <a:rPr lang="en-GB" dirty="0" err="1"/>
              <a:t>Unsere</a:t>
            </a:r>
            <a:r>
              <a:rPr lang="en-GB" dirty="0"/>
              <a:t> Services?</a:t>
            </a:r>
          </a:p>
        </p:txBody>
      </p:sp>
      <p:sp>
        <p:nvSpPr>
          <p:cNvPr id="8" name="Rechteck 7"/>
          <p:cNvSpPr/>
          <p:nvPr/>
        </p:nvSpPr>
        <p:spPr>
          <a:xfrm>
            <a:off x="835492" y="1974184"/>
            <a:ext cx="213680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Projektbegleitung</a:t>
            </a:r>
          </a:p>
        </p:txBody>
      </p:sp>
      <p:sp>
        <p:nvSpPr>
          <p:cNvPr id="7" name="Foliennummernplatzhalter 6"/>
          <p:cNvSpPr>
            <a:spLocks noGrp="1"/>
          </p:cNvSpPr>
          <p:nvPr>
            <p:ph type="sldNum" sz="quarter" idx="12"/>
          </p:nvPr>
        </p:nvSpPr>
        <p:spPr/>
        <p:txBody>
          <a:bodyPr/>
          <a:lstStyle/>
          <a:p>
            <a:fld id="{3F77E129-5F38-437E-B6C7-A7C6630974CA}" type="slidenum">
              <a:rPr lang="de-DE" smtClean="0"/>
              <a:t>10</a:t>
            </a:fld>
            <a:endParaRPr lang="de-DE"/>
          </a:p>
        </p:txBody>
      </p:sp>
    </p:spTree>
    <p:extLst>
      <p:ext uri="{BB962C8B-B14F-4D97-AF65-F5344CB8AC3E}">
        <p14:creationId xmlns:p14="http://schemas.microsoft.com/office/powerpoint/2010/main" val="92427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Projektbegleitung</a:t>
            </a:r>
            <a:r>
              <a:rPr lang="en-GB" dirty="0"/>
              <a:t> </a:t>
            </a:r>
          </a:p>
        </p:txBody>
      </p:sp>
      <p:sp>
        <p:nvSpPr>
          <p:cNvPr id="7" name="Textplatzhalter 6"/>
          <p:cNvSpPr>
            <a:spLocks noGrp="1"/>
          </p:cNvSpPr>
          <p:nvPr>
            <p:ph type="body" sz="quarter" idx="13"/>
          </p:nvPr>
        </p:nvSpPr>
        <p:spPr>
          <a:xfrm>
            <a:off x="838200" y="1836738"/>
            <a:ext cx="6245994" cy="4343400"/>
          </a:xfrm>
        </p:spPr>
        <p:txBody>
          <a:bodyPr>
            <a:normAutofit/>
          </a:bodyPr>
          <a:lstStyle/>
          <a:p>
            <a:r>
              <a:rPr lang="de-AT" dirty="0"/>
              <a:t>Sie planen ein innovatives Projekt mit datenbezogenen Herausforderungen?</a:t>
            </a:r>
          </a:p>
          <a:p>
            <a:endParaRPr lang="de-AT" dirty="0"/>
          </a:p>
          <a:p>
            <a:r>
              <a:rPr lang="de-AT" dirty="0"/>
              <a:t>Sie planen ein Projekt, das von einem österreichischen Bundesministerium oder in H2020 gefördert wird?</a:t>
            </a:r>
          </a:p>
          <a:p>
            <a:endParaRPr lang="de-AT" dirty="0"/>
          </a:p>
          <a:p>
            <a:r>
              <a:rPr lang="de-AT" dirty="0"/>
              <a:t>Sie führen bereits ein solches Projekt durch?</a:t>
            </a:r>
          </a:p>
          <a:p>
            <a:endParaRPr lang="de-AT" dirty="0"/>
          </a:p>
          <a:p>
            <a:endParaRPr lang="de-AT" dirty="0"/>
          </a:p>
        </p:txBody>
      </p:sp>
      <p:sp>
        <p:nvSpPr>
          <p:cNvPr id="9" name="Rechteck 8"/>
          <p:cNvSpPr/>
          <p:nvPr/>
        </p:nvSpPr>
        <p:spPr>
          <a:xfrm>
            <a:off x="8210349" y="1690688"/>
            <a:ext cx="3455470" cy="138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Wearable Insights: </a:t>
            </a:r>
            <a:r>
              <a:rPr lang="de-AT" sz="1400" b="1" dirty="0"/>
              <a:t>The</a:t>
            </a:r>
            <a:r>
              <a:rPr lang="en-US" sz="1400" b="1" dirty="0"/>
              <a:t> Potential of Tracking Technology to Enrich Psychological Research </a:t>
            </a:r>
            <a:br>
              <a:rPr lang="en-US" sz="1400" b="1" dirty="0"/>
            </a:br>
            <a:r>
              <a:rPr lang="en-US" sz="1400" b="1" dirty="0"/>
              <a:t>(BIG DATA / LIT) – </a:t>
            </a:r>
            <a:br>
              <a:rPr lang="en-US" sz="1400" b="1" dirty="0"/>
            </a:br>
            <a:r>
              <a:rPr lang="en-US" sz="1400" b="1" dirty="0"/>
              <a:t>P.I.: </a:t>
            </a:r>
            <a:r>
              <a:rPr lang="en-US" sz="1400" b="1" dirty="0" err="1"/>
              <a:t>Batinic</a:t>
            </a:r>
            <a:r>
              <a:rPr lang="en-US" sz="1400" b="1" dirty="0"/>
              <a:t> @ JKU - </a:t>
            </a:r>
            <a:r>
              <a:rPr lang="en-US" sz="1400" b="1" dirty="0" err="1"/>
              <a:t>Psychologie</a:t>
            </a:r>
            <a:endParaRPr lang="en-US" sz="1400" b="1" dirty="0"/>
          </a:p>
        </p:txBody>
      </p:sp>
      <p:sp>
        <p:nvSpPr>
          <p:cNvPr id="10" name="Rechteck 9"/>
          <p:cNvSpPr/>
          <p:nvPr/>
        </p:nvSpPr>
        <p:spPr>
          <a:xfrm>
            <a:off x="8210349" y="3314575"/>
            <a:ext cx="3455470" cy="138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AUTNES – Austrian National </a:t>
            </a:r>
            <a:r>
              <a:rPr lang="de-AT" sz="1400" b="1" dirty="0" err="1"/>
              <a:t>Election</a:t>
            </a:r>
            <a:r>
              <a:rPr lang="de-AT" sz="1400" b="1" dirty="0"/>
              <a:t> Studies </a:t>
            </a:r>
            <a:br>
              <a:rPr lang="de-AT" sz="1400" b="1" dirty="0"/>
            </a:br>
            <a:r>
              <a:rPr lang="de-AT" sz="1400" b="1" dirty="0"/>
              <a:t>(Langzeitprojekt / BMBFW)</a:t>
            </a:r>
            <a:br>
              <a:rPr lang="de-AT" sz="1400" b="1" dirty="0"/>
            </a:br>
            <a:r>
              <a:rPr lang="de-AT" sz="1400" b="1" dirty="0"/>
              <a:t>P.I.: Müller / Kritzinger / </a:t>
            </a:r>
            <a:r>
              <a:rPr lang="de-AT" sz="1400" b="1" dirty="0" err="1"/>
              <a:t>Boomgaarden</a:t>
            </a:r>
            <a:r>
              <a:rPr lang="de-AT" sz="1400" b="1" dirty="0"/>
              <a:t> @ Uni. </a:t>
            </a:r>
            <a:r>
              <a:rPr lang="de-AT" sz="1400" b="1" dirty="0" err="1"/>
              <a:t>Vie</a:t>
            </a:r>
            <a:r>
              <a:rPr lang="de-AT" sz="1400" b="1" dirty="0"/>
              <a:t>. –  Politikwissenschaft &amp; </a:t>
            </a:r>
            <a:r>
              <a:rPr lang="de-AT" sz="1400" b="1" dirty="0" err="1"/>
              <a:t>Kommuniktionswissenschaft</a:t>
            </a:r>
            <a:endParaRPr lang="de-AT" sz="1400" b="1" dirty="0"/>
          </a:p>
        </p:txBody>
      </p:sp>
      <p:sp>
        <p:nvSpPr>
          <p:cNvPr id="11" name="Rechteck 10"/>
          <p:cNvSpPr/>
          <p:nvPr/>
        </p:nvSpPr>
        <p:spPr>
          <a:xfrm>
            <a:off x="8210349" y="4938462"/>
            <a:ext cx="3455470" cy="138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SOWIDAT / ISSP / SSÖ</a:t>
            </a:r>
          </a:p>
          <a:p>
            <a:pPr algn="ctr"/>
            <a:r>
              <a:rPr lang="de-AT" sz="1400" b="1" dirty="0"/>
              <a:t>Soziale Surveys in Österreich </a:t>
            </a:r>
            <a:br>
              <a:rPr lang="de-AT" sz="1400" b="1" dirty="0"/>
            </a:br>
            <a:r>
              <a:rPr lang="de-AT" sz="1400" b="1" dirty="0"/>
              <a:t>(BMBFW)</a:t>
            </a:r>
          </a:p>
          <a:p>
            <a:pPr algn="ctr"/>
            <a:r>
              <a:rPr lang="de-AT" sz="1400" b="1" dirty="0"/>
              <a:t>P.I.: Markus </a:t>
            </a:r>
            <a:r>
              <a:rPr lang="de-AT" sz="1400" b="1" dirty="0" err="1"/>
              <a:t>Hadler</a:t>
            </a:r>
            <a:r>
              <a:rPr lang="de-AT" sz="1400" b="1" dirty="0"/>
              <a:t> @ Uni Graz - Soziologie</a:t>
            </a:r>
          </a:p>
        </p:txBody>
      </p:sp>
      <p:sp>
        <p:nvSpPr>
          <p:cNvPr id="12" name="Rechteck 11"/>
          <p:cNvSpPr/>
          <p:nvPr/>
        </p:nvSpPr>
        <p:spPr>
          <a:xfrm>
            <a:off x="8210349" y="768024"/>
            <a:ext cx="3455470"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Aktuelle Fälle</a:t>
            </a:r>
          </a:p>
        </p:txBody>
      </p:sp>
      <p:sp>
        <p:nvSpPr>
          <p:cNvPr id="4" name="Foliennummernplatzhalter 3"/>
          <p:cNvSpPr>
            <a:spLocks noGrp="1"/>
          </p:cNvSpPr>
          <p:nvPr>
            <p:ph type="sldNum" sz="quarter" idx="12"/>
          </p:nvPr>
        </p:nvSpPr>
        <p:spPr/>
        <p:txBody>
          <a:bodyPr/>
          <a:lstStyle/>
          <a:p>
            <a:fld id="{3F77E129-5F38-437E-B6C7-A7C6630974CA}" type="slidenum">
              <a:rPr lang="de-DE" smtClean="0"/>
              <a:t>11</a:t>
            </a:fld>
            <a:endParaRPr lang="de-DE"/>
          </a:p>
        </p:txBody>
      </p:sp>
    </p:spTree>
    <p:extLst>
      <p:ext uri="{BB962C8B-B14F-4D97-AF65-F5344CB8AC3E}">
        <p14:creationId xmlns:p14="http://schemas.microsoft.com/office/powerpoint/2010/main" val="2151779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feil nach rechts 22"/>
          <p:cNvSpPr/>
          <p:nvPr/>
        </p:nvSpPr>
        <p:spPr>
          <a:xfrm>
            <a:off x="0" y="2163966"/>
            <a:ext cx="12192000" cy="2271562"/>
          </a:xfrm>
          <a:prstGeom prst="rightArrow">
            <a:avLst>
              <a:gd name="adj1" fmla="val 50000"/>
              <a:gd name="adj2" fmla="val 40092"/>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el 5"/>
          <p:cNvSpPr>
            <a:spLocks noGrp="1"/>
          </p:cNvSpPr>
          <p:nvPr>
            <p:ph type="title"/>
          </p:nvPr>
        </p:nvSpPr>
        <p:spPr/>
        <p:txBody>
          <a:bodyPr/>
          <a:lstStyle/>
          <a:p>
            <a:r>
              <a:rPr lang="en-GB" dirty="0" err="1"/>
              <a:t>Unsere</a:t>
            </a:r>
            <a:r>
              <a:rPr lang="en-GB" dirty="0"/>
              <a:t> Services?</a:t>
            </a:r>
          </a:p>
        </p:txBody>
      </p:sp>
      <p:sp>
        <p:nvSpPr>
          <p:cNvPr id="8" name="Rechteck 7"/>
          <p:cNvSpPr/>
          <p:nvPr/>
        </p:nvSpPr>
        <p:spPr>
          <a:xfrm>
            <a:off x="835492" y="1982651"/>
            <a:ext cx="2136808" cy="1097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Projektbegleitung</a:t>
            </a:r>
          </a:p>
        </p:txBody>
      </p:sp>
      <p:sp>
        <p:nvSpPr>
          <p:cNvPr id="11" name="Rechteck 10"/>
          <p:cNvSpPr/>
          <p:nvPr/>
        </p:nvSpPr>
        <p:spPr>
          <a:xfrm>
            <a:off x="3217921" y="1993885"/>
            <a:ext cx="219433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Datenmanagement</a:t>
            </a:r>
          </a:p>
        </p:txBody>
      </p:sp>
      <p:sp>
        <p:nvSpPr>
          <p:cNvPr id="4" name="Foliennummernplatzhalter 3"/>
          <p:cNvSpPr>
            <a:spLocks noGrp="1"/>
          </p:cNvSpPr>
          <p:nvPr>
            <p:ph type="sldNum" sz="quarter" idx="12"/>
          </p:nvPr>
        </p:nvSpPr>
        <p:spPr/>
        <p:txBody>
          <a:bodyPr/>
          <a:lstStyle/>
          <a:p>
            <a:fld id="{3F77E129-5F38-437E-B6C7-A7C6630974CA}" type="slidenum">
              <a:rPr lang="de-DE" smtClean="0"/>
              <a:t>12</a:t>
            </a:fld>
            <a:endParaRPr lang="de-DE"/>
          </a:p>
        </p:txBody>
      </p:sp>
    </p:spTree>
    <p:extLst>
      <p:ext uri="{BB962C8B-B14F-4D97-AF65-F5344CB8AC3E}">
        <p14:creationId xmlns:p14="http://schemas.microsoft.com/office/powerpoint/2010/main" val="142971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err="1"/>
              <a:t>Datenmanagement</a:t>
            </a:r>
            <a:endParaRPr lang="en-GB" dirty="0"/>
          </a:p>
        </p:txBody>
      </p:sp>
      <p:sp>
        <p:nvSpPr>
          <p:cNvPr id="7" name="Textplatzhalter 6"/>
          <p:cNvSpPr>
            <a:spLocks noGrp="1"/>
          </p:cNvSpPr>
          <p:nvPr>
            <p:ph type="body" sz="quarter" idx="13"/>
          </p:nvPr>
        </p:nvSpPr>
        <p:spPr>
          <a:xfrm>
            <a:off x="859301" y="1836738"/>
            <a:ext cx="6245994" cy="4343400"/>
          </a:xfrm>
        </p:spPr>
        <p:txBody>
          <a:bodyPr>
            <a:normAutofit fontScale="70000" lnSpcReduction="20000"/>
          </a:bodyPr>
          <a:lstStyle/>
          <a:p>
            <a:r>
              <a:rPr lang="de-AT" dirty="0"/>
              <a:t>Wie kann ich meine Daten langfristig sichern? Welche Fragen bezüglich Datenaufbereitung müssen geklärt sein?</a:t>
            </a:r>
          </a:p>
          <a:p>
            <a:endParaRPr lang="de-AT" dirty="0"/>
          </a:p>
          <a:p>
            <a:r>
              <a:rPr lang="de-AT" dirty="0"/>
              <a:t>Welche Metadaten sind notwendig? Was muss vom Feldinstitut angefordert werden?</a:t>
            </a:r>
          </a:p>
          <a:p>
            <a:endParaRPr lang="de-AT" dirty="0"/>
          </a:p>
          <a:p>
            <a:r>
              <a:rPr lang="de-AT" dirty="0"/>
              <a:t>Wie kann ich den Vorgaben von </a:t>
            </a:r>
            <a:r>
              <a:rPr lang="de-AT" dirty="0" err="1"/>
              <a:t>FördergeberInnen</a:t>
            </a:r>
            <a:r>
              <a:rPr lang="de-AT" dirty="0"/>
              <a:t> entsprechen? </a:t>
            </a:r>
          </a:p>
          <a:p>
            <a:pPr marL="0" indent="0">
              <a:buNone/>
            </a:pPr>
            <a:endParaRPr lang="de-AT" dirty="0"/>
          </a:p>
          <a:p>
            <a:r>
              <a:rPr lang="de-AT" dirty="0"/>
              <a:t>Wie kann Weiterverwendung sichergestellt werden? </a:t>
            </a:r>
          </a:p>
          <a:p>
            <a:endParaRPr lang="de-AT" dirty="0"/>
          </a:p>
          <a:p>
            <a:r>
              <a:rPr lang="de-AT" dirty="0"/>
              <a:t>Wie muss informiertes Einverständnis für TeilnehmerInnen formuliert werden?</a:t>
            </a:r>
          </a:p>
          <a:p>
            <a:endParaRPr lang="de-AT" dirty="0"/>
          </a:p>
          <a:p>
            <a:r>
              <a:rPr lang="de-AT" dirty="0"/>
              <a:t>DSGVO </a:t>
            </a:r>
            <a:r>
              <a:rPr lang="de-AT" dirty="0">
                <a:sym typeface="Wingdings" panose="05000000000000000000" pitchFamily="2" charset="2"/>
              </a:rPr>
              <a:t> Wie mit Umfragedaten oder „Big Data“ umgehen?</a:t>
            </a:r>
          </a:p>
          <a:p>
            <a:endParaRPr lang="de-AT" dirty="0"/>
          </a:p>
          <a:p>
            <a:endParaRPr lang="de-AT" dirty="0"/>
          </a:p>
          <a:p>
            <a:endParaRPr lang="de-AT" dirty="0"/>
          </a:p>
        </p:txBody>
      </p:sp>
      <p:sp>
        <p:nvSpPr>
          <p:cNvPr id="9" name="Rechteck 8"/>
          <p:cNvSpPr/>
          <p:nvPr/>
        </p:nvSpPr>
        <p:spPr>
          <a:xfrm>
            <a:off x="8210349" y="1690688"/>
            <a:ext cx="3455470" cy="956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Beratung zu Datenmanagementplänen inkl. FWF- und </a:t>
            </a:r>
            <a:r>
              <a:rPr lang="de-AT" sz="1400" b="1" dirty="0" err="1"/>
              <a:t>ministerienkonformer</a:t>
            </a:r>
            <a:r>
              <a:rPr lang="de-AT" sz="1400" b="1" dirty="0"/>
              <a:t> Formblätter.</a:t>
            </a:r>
          </a:p>
        </p:txBody>
      </p:sp>
      <p:sp>
        <p:nvSpPr>
          <p:cNvPr id="10" name="Rechteck 9"/>
          <p:cNvSpPr/>
          <p:nvPr/>
        </p:nvSpPr>
        <p:spPr>
          <a:xfrm>
            <a:off x="8210349" y="4088951"/>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Kooperationen mit Feldinstituten, </a:t>
            </a:r>
            <a:br>
              <a:rPr lang="de-AT" sz="1400" b="1" dirty="0"/>
            </a:br>
            <a:r>
              <a:rPr lang="de-AT" sz="1400" b="1" dirty="0"/>
              <a:t>die Daten AUSSDA- und fördergeberkonform aufbereiten </a:t>
            </a:r>
          </a:p>
        </p:txBody>
      </p:sp>
      <p:sp>
        <p:nvSpPr>
          <p:cNvPr id="11" name="Rechteck 10"/>
          <p:cNvSpPr/>
          <p:nvPr/>
        </p:nvSpPr>
        <p:spPr>
          <a:xfrm>
            <a:off x="8210349" y="2887360"/>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Workshops für Datenmanagement und Vorlagen für Vereinbarungen mit </a:t>
            </a:r>
            <a:r>
              <a:rPr lang="de-AT" sz="1400" b="1" dirty="0" err="1"/>
              <a:t>FördergeberInnen</a:t>
            </a:r>
            <a:r>
              <a:rPr lang="de-AT" sz="1400" b="1" dirty="0"/>
              <a:t>, TeilnehmerInnen und </a:t>
            </a:r>
            <a:r>
              <a:rPr lang="de-AT" sz="1400" b="1" dirty="0" err="1"/>
              <a:t>DatenerheberInnen</a:t>
            </a:r>
            <a:r>
              <a:rPr lang="de-AT" sz="1400" b="1" dirty="0"/>
              <a:t>.</a:t>
            </a:r>
          </a:p>
        </p:txBody>
      </p:sp>
      <p:sp>
        <p:nvSpPr>
          <p:cNvPr id="12" name="Rechteck 11"/>
          <p:cNvSpPr/>
          <p:nvPr/>
        </p:nvSpPr>
        <p:spPr>
          <a:xfrm>
            <a:off x="8210349" y="768024"/>
            <a:ext cx="3455470"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Wir</a:t>
            </a:r>
            <a:r>
              <a:rPr lang="en-GB" dirty="0"/>
              <a:t> </a:t>
            </a:r>
            <a:r>
              <a:rPr lang="en-GB" dirty="0" err="1"/>
              <a:t>bieten</a:t>
            </a:r>
            <a:endParaRPr lang="en-GB" dirty="0"/>
          </a:p>
        </p:txBody>
      </p:sp>
      <p:sp>
        <p:nvSpPr>
          <p:cNvPr id="8" name="Rechteck 7"/>
          <p:cNvSpPr/>
          <p:nvPr/>
        </p:nvSpPr>
        <p:spPr>
          <a:xfrm>
            <a:off x="8210349" y="5223879"/>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Beratung für DSGVO-konforme Datenaufbereitung und Lizensierung (Langzeitarchivierung, OA und SU) </a:t>
            </a:r>
          </a:p>
        </p:txBody>
      </p:sp>
      <p:sp>
        <p:nvSpPr>
          <p:cNvPr id="4" name="Foliennummernplatzhalter 3"/>
          <p:cNvSpPr>
            <a:spLocks noGrp="1"/>
          </p:cNvSpPr>
          <p:nvPr>
            <p:ph type="sldNum" sz="quarter" idx="12"/>
          </p:nvPr>
        </p:nvSpPr>
        <p:spPr/>
        <p:txBody>
          <a:bodyPr/>
          <a:lstStyle/>
          <a:p>
            <a:fld id="{3F77E129-5F38-437E-B6C7-A7C6630974CA}" type="slidenum">
              <a:rPr lang="de-DE" smtClean="0"/>
              <a:t>13</a:t>
            </a:fld>
            <a:endParaRPr lang="de-DE"/>
          </a:p>
        </p:txBody>
      </p:sp>
    </p:spTree>
    <p:extLst>
      <p:ext uri="{BB962C8B-B14F-4D97-AF65-F5344CB8AC3E}">
        <p14:creationId xmlns:p14="http://schemas.microsoft.com/office/powerpoint/2010/main" val="3122701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feil nach rechts 22"/>
          <p:cNvSpPr/>
          <p:nvPr/>
        </p:nvSpPr>
        <p:spPr>
          <a:xfrm>
            <a:off x="0" y="2163966"/>
            <a:ext cx="12192000" cy="2271562"/>
          </a:xfrm>
          <a:prstGeom prst="rightArrow">
            <a:avLst>
              <a:gd name="adj1" fmla="val 50000"/>
              <a:gd name="adj2" fmla="val 39472"/>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el 5"/>
          <p:cNvSpPr>
            <a:spLocks noGrp="1"/>
          </p:cNvSpPr>
          <p:nvPr>
            <p:ph type="title"/>
          </p:nvPr>
        </p:nvSpPr>
        <p:spPr/>
        <p:txBody>
          <a:bodyPr/>
          <a:lstStyle/>
          <a:p>
            <a:r>
              <a:rPr lang="en-GB" dirty="0" err="1"/>
              <a:t>Unsere</a:t>
            </a:r>
            <a:r>
              <a:rPr lang="en-GB" dirty="0"/>
              <a:t> Services?</a:t>
            </a:r>
          </a:p>
        </p:txBody>
      </p:sp>
      <p:sp>
        <p:nvSpPr>
          <p:cNvPr id="8" name="Rechteck 7"/>
          <p:cNvSpPr/>
          <p:nvPr/>
        </p:nvSpPr>
        <p:spPr>
          <a:xfrm>
            <a:off x="835492" y="1989892"/>
            <a:ext cx="2136808" cy="11012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Projektbegleitung</a:t>
            </a:r>
          </a:p>
        </p:txBody>
      </p:sp>
      <p:sp>
        <p:nvSpPr>
          <p:cNvPr id="11" name="Rechteck 10"/>
          <p:cNvSpPr/>
          <p:nvPr/>
        </p:nvSpPr>
        <p:spPr>
          <a:xfrm>
            <a:off x="3217921" y="1993885"/>
            <a:ext cx="2198570" cy="1097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Datenmanagement</a:t>
            </a:r>
          </a:p>
        </p:txBody>
      </p:sp>
      <p:grpSp>
        <p:nvGrpSpPr>
          <p:cNvPr id="5" name="Gruppieren 4"/>
          <p:cNvGrpSpPr/>
          <p:nvPr/>
        </p:nvGrpSpPr>
        <p:grpSpPr>
          <a:xfrm>
            <a:off x="5613809" y="1690687"/>
            <a:ext cx="2531445" cy="4745255"/>
            <a:chOff x="5874067" y="1690687"/>
            <a:chExt cx="2531445" cy="4745255"/>
          </a:xfrm>
        </p:grpSpPr>
        <p:sp>
          <p:nvSpPr>
            <p:cNvPr id="24" name="Rechteck 23"/>
            <p:cNvSpPr/>
            <p:nvPr/>
          </p:nvSpPr>
          <p:spPr>
            <a:xfrm>
              <a:off x="5874067" y="1690687"/>
              <a:ext cx="2531445" cy="4745255"/>
            </a:xfrm>
            <a:prstGeom prst="rect">
              <a:avLst/>
            </a:prstGeom>
            <a:solidFill>
              <a:srgbClr val="D9FAF6">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Rechteck 8"/>
            <p:cNvSpPr/>
            <p:nvPr/>
          </p:nvSpPr>
          <p:spPr>
            <a:xfrm>
              <a:off x="6071386" y="2003960"/>
              <a:ext cx="213680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Archivieren und Speichern </a:t>
              </a:r>
            </a:p>
          </p:txBody>
        </p:sp>
        <p:sp>
          <p:nvSpPr>
            <p:cNvPr id="19" name="Rechteck 18"/>
            <p:cNvSpPr/>
            <p:nvPr/>
          </p:nvSpPr>
          <p:spPr>
            <a:xfrm>
              <a:off x="6096126" y="3528030"/>
              <a:ext cx="213680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Lizenzierung</a:t>
              </a:r>
              <a:r>
                <a:rPr lang="en-GB" dirty="0"/>
                <a:t> </a:t>
              </a:r>
              <a:r>
                <a:rPr lang="de-AT" dirty="0"/>
                <a:t>für </a:t>
              </a:r>
              <a:br>
                <a:rPr lang="de-AT" dirty="0"/>
              </a:br>
              <a:r>
                <a:rPr lang="de-AT" dirty="0"/>
                <a:t>Open Access oder </a:t>
              </a:r>
              <a:br>
                <a:rPr lang="en-GB" dirty="0"/>
              </a:br>
              <a:r>
                <a:rPr lang="en-GB" dirty="0"/>
                <a:t>Scientific Use </a:t>
              </a:r>
            </a:p>
          </p:txBody>
        </p:sp>
        <p:sp>
          <p:nvSpPr>
            <p:cNvPr id="20" name="Rechteck 19"/>
            <p:cNvSpPr/>
            <p:nvPr/>
          </p:nvSpPr>
          <p:spPr>
            <a:xfrm>
              <a:off x="6096126" y="5052100"/>
              <a:ext cx="213680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Zitierbarkeit über </a:t>
              </a:r>
              <a:r>
                <a:rPr lang="en-GB" dirty="0"/>
                <a:t>DOI </a:t>
              </a:r>
            </a:p>
          </p:txBody>
        </p:sp>
      </p:grpSp>
      <p:sp>
        <p:nvSpPr>
          <p:cNvPr id="4" name="Foliennummernplatzhalter 3"/>
          <p:cNvSpPr>
            <a:spLocks noGrp="1"/>
          </p:cNvSpPr>
          <p:nvPr>
            <p:ph type="sldNum" sz="quarter" idx="12"/>
          </p:nvPr>
        </p:nvSpPr>
        <p:spPr/>
        <p:txBody>
          <a:bodyPr/>
          <a:lstStyle/>
          <a:p>
            <a:fld id="{3F77E129-5F38-437E-B6C7-A7C6630974CA}" type="slidenum">
              <a:rPr lang="de-DE" smtClean="0"/>
              <a:t>14</a:t>
            </a:fld>
            <a:endParaRPr lang="de-DE"/>
          </a:p>
        </p:txBody>
      </p:sp>
    </p:spTree>
    <p:extLst>
      <p:ext uri="{BB962C8B-B14F-4D97-AF65-F5344CB8AC3E}">
        <p14:creationId xmlns:p14="http://schemas.microsoft.com/office/powerpoint/2010/main" val="3426703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Datenarchivierung</a:t>
            </a:r>
            <a:r>
              <a:rPr lang="en-GB" dirty="0"/>
              <a:t> / Reuse</a:t>
            </a:r>
          </a:p>
        </p:txBody>
      </p:sp>
      <p:sp>
        <p:nvSpPr>
          <p:cNvPr id="7" name="Textplatzhalter 6"/>
          <p:cNvSpPr>
            <a:spLocks noGrp="1"/>
          </p:cNvSpPr>
          <p:nvPr>
            <p:ph type="body" sz="quarter" idx="13"/>
          </p:nvPr>
        </p:nvSpPr>
        <p:spPr>
          <a:xfrm>
            <a:off x="838200" y="1836738"/>
            <a:ext cx="6245994" cy="4343400"/>
          </a:xfrm>
        </p:spPr>
        <p:txBody>
          <a:bodyPr>
            <a:normAutofit/>
          </a:bodyPr>
          <a:lstStyle/>
          <a:p>
            <a:r>
              <a:rPr lang="de-AT" dirty="0"/>
              <a:t>Daten, Metadaten und Dokumentation bekommen DOI </a:t>
            </a:r>
          </a:p>
          <a:p>
            <a:endParaRPr lang="de-AT" dirty="0"/>
          </a:p>
          <a:p>
            <a:r>
              <a:rPr lang="de-AT" dirty="0"/>
              <a:t>Wir archivieren Rohdaten</a:t>
            </a:r>
          </a:p>
          <a:p>
            <a:endParaRPr lang="de-AT" dirty="0"/>
          </a:p>
          <a:p>
            <a:r>
              <a:rPr lang="de-AT" dirty="0"/>
              <a:t>Wir liefern Scientific-</a:t>
            </a:r>
            <a:r>
              <a:rPr lang="de-AT" dirty="0" err="1"/>
              <a:t>Use</a:t>
            </a:r>
            <a:r>
              <a:rPr lang="de-AT" dirty="0"/>
              <a:t>- und </a:t>
            </a:r>
            <a:br>
              <a:rPr lang="de-AT" dirty="0"/>
            </a:br>
            <a:r>
              <a:rPr lang="de-AT" dirty="0"/>
              <a:t>Open-Access-Files</a:t>
            </a:r>
          </a:p>
          <a:p>
            <a:endParaRPr lang="de-AT" dirty="0"/>
          </a:p>
          <a:p>
            <a:r>
              <a:rPr lang="de-AT" dirty="0"/>
              <a:t>Material für Lehre, Weiterforschung oder Langzeitarchivierung</a:t>
            </a:r>
          </a:p>
          <a:p>
            <a:endParaRPr lang="de-AT" dirty="0"/>
          </a:p>
          <a:p>
            <a:endParaRPr lang="de-AT" dirty="0"/>
          </a:p>
        </p:txBody>
      </p:sp>
      <p:sp>
        <p:nvSpPr>
          <p:cNvPr id="9" name="Rechteck 8"/>
          <p:cNvSpPr/>
          <p:nvPr/>
        </p:nvSpPr>
        <p:spPr>
          <a:xfrm>
            <a:off x="8210349" y="1690688"/>
            <a:ext cx="3455470" cy="956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Journalkooperationen </a:t>
            </a:r>
          </a:p>
          <a:p>
            <a:pPr algn="ctr"/>
            <a:r>
              <a:rPr lang="de-AT" sz="1400" b="1" dirty="0"/>
              <a:t>(SMIF / SWS Rundschau / Medien Journal / ÖZS / ÖSPW)</a:t>
            </a:r>
          </a:p>
        </p:txBody>
      </p:sp>
      <p:sp>
        <p:nvSpPr>
          <p:cNvPr id="10" name="Rechteck 9"/>
          <p:cNvSpPr/>
          <p:nvPr/>
        </p:nvSpPr>
        <p:spPr>
          <a:xfrm>
            <a:off x="8210349" y="4088951"/>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Rechtskonforme Datensicherung</a:t>
            </a:r>
          </a:p>
        </p:txBody>
      </p:sp>
      <p:sp>
        <p:nvSpPr>
          <p:cNvPr id="11" name="Rechteck 10"/>
          <p:cNvSpPr/>
          <p:nvPr/>
        </p:nvSpPr>
        <p:spPr>
          <a:xfrm>
            <a:off x="8210349" y="2887360"/>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Langzeitsicherung</a:t>
            </a:r>
            <a:r>
              <a:rPr lang="en-US" sz="1400" b="1" dirty="0"/>
              <a:t> </a:t>
            </a:r>
            <a:r>
              <a:rPr lang="en-US" sz="1400" b="1" dirty="0" err="1"/>
              <a:t>über</a:t>
            </a:r>
            <a:r>
              <a:rPr lang="en-US" sz="1400" b="1" dirty="0"/>
              <a:t> </a:t>
            </a:r>
            <a:r>
              <a:rPr lang="de-AT" sz="1400" b="1" dirty="0"/>
              <a:t>Programmversionen</a:t>
            </a:r>
            <a:r>
              <a:rPr lang="en-US" sz="1400" b="1" dirty="0"/>
              <a:t> </a:t>
            </a:r>
            <a:r>
              <a:rPr lang="en-US" sz="1400" b="1" dirty="0" err="1"/>
              <a:t>hinweg</a:t>
            </a:r>
            <a:endParaRPr lang="en-US" sz="1400" b="1" dirty="0"/>
          </a:p>
        </p:txBody>
      </p:sp>
      <p:sp>
        <p:nvSpPr>
          <p:cNvPr id="12" name="Rechteck 11"/>
          <p:cNvSpPr/>
          <p:nvPr/>
        </p:nvSpPr>
        <p:spPr>
          <a:xfrm>
            <a:off x="8210349" y="768024"/>
            <a:ext cx="3455470"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Wir</a:t>
            </a:r>
            <a:r>
              <a:rPr lang="en-GB" dirty="0"/>
              <a:t> </a:t>
            </a:r>
            <a:r>
              <a:rPr lang="en-GB" dirty="0" err="1"/>
              <a:t>bieten</a:t>
            </a:r>
            <a:endParaRPr lang="en-GB" dirty="0"/>
          </a:p>
        </p:txBody>
      </p:sp>
      <p:sp>
        <p:nvSpPr>
          <p:cNvPr id="8" name="Rechteck 7"/>
          <p:cNvSpPr/>
          <p:nvPr/>
        </p:nvSpPr>
        <p:spPr>
          <a:xfrm>
            <a:off x="8210349" y="5223879"/>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Wir machen Werbung für Datensätze</a:t>
            </a:r>
          </a:p>
        </p:txBody>
      </p:sp>
      <p:sp>
        <p:nvSpPr>
          <p:cNvPr id="4" name="Foliennummernplatzhalter 3"/>
          <p:cNvSpPr>
            <a:spLocks noGrp="1"/>
          </p:cNvSpPr>
          <p:nvPr>
            <p:ph type="sldNum" sz="quarter" idx="12"/>
          </p:nvPr>
        </p:nvSpPr>
        <p:spPr/>
        <p:txBody>
          <a:bodyPr/>
          <a:lstStyle/>
          <a:p>
            <a:fld id="{3F77E129-5F38-437E-B6C7-A7C6630974CA}" type="slidenum">
              <a:rPr lang="de-DE" smtClean="0"/>
              <a:t>15</a:t>
            </a:fld>
            <a:endParaRPr lang="de-DE"/>
          </a:p>
        </p:txBody>
      </p:sp>
    </p:spTree>
    <p:extLst>
      <p:ext uri="{BB962C8B-B14F-4D97-AF65-F5344CB8AC3E}">
        <p14:creationId xmlns:p14="http://schemas.microsoft.com/office/powerpoint/2010/main" val="1737602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feil nach rechts 22"/>
          <p:cNvSpPr/>
          <p:nvPr/>
        </p:nvSpPr>
        <p:spPr>
          <a:xfrm>
            <a:off x="0" y="2163966"/>
            <a:ext cx="12192000" cy="2271562"/>
          </a:xfrm>
          <a:prstGeom prst="rightArrow">
            <a:avLst>
              <a:gd name="adj1" fmla="val 50000"/>
              <a:gd name="adj2" fmla="val 39472"/>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el 5"/>
          <p:cNvSpPr>
            <a:spLocks noGrp="1"/>
          </p:cNvSpPr>
          <p:nvPr>
            <p:ph type="title"/>
          </p:nvPr>
        </p:nvSpPr>
        <p:spPr/>
        <p:txBody>
          <a:bodyPr/>
          <a:lstStyle/>
          <a:p>
            <a:r>
              <a:rPr lang="en-GB" dirty="0" err="1"/>
              <a:t>Unsere</a:t>
            </a:r>
            <a:r>
              <a:rPr lang="en-GB" dirty="0"/>
              <a:t> Services?</a:t>
            </a:r>
          </a:p>
        </p:txBody>
      </p:sp>
      <p:sp>
        <p:nvSpPr>
          <p:cNvPr id="8" name="Rechteck 7"/>
          <p:cNvSpPr/>
          <p:nvPr/>
        </p:nvSpPr>
        <p:spPr>
          <a:xfrm>
            <a:off x="835492" y="1995286"/>
            <a:ext cx="2136808" cy="1097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err="1"/>
              <a:t>Projektbegleitung</a:t>
            </a:r>
            <a:endParaRPr lang="en-GB" dirty="0"/>
          </a:p>
        </p:txBody>
      </p:sp>
      <p:grpSp>
        <p:nvGrpSpPr>
          <p:cNvPr id="5" name="Gruppieren 4"/>
          <p:cNvGrpSpPr/>
          <p:nvPr/>
        </p:nvGrpSpPr>
        <p:grpSpPr>
          <a:xfrm>
            <a:off x="8415529" y="1697720"/>
            <a:ext cx="2531445" cy="4745255"/>
            <a:chOff x="8521039" y="1690688"/>
            <a:chExt cx="2531445" cy="4745255"/>
          </a:xfrm>
        </p:grpSpPr>
        <p:sp>
          <p:nvSpPr>
            <p:cNvPr id="25" name="Rechteck 24"/>
            <p:cNvSpPr/>
            <p:nvPr/>
          </p:nvSpPr>
          <p:spPr>
            <a:xfrm>
              <a:off x="8521039" y="1690688"/>
              <a:ext cx="2531445" cy="4745255"/>
            </a:xfrm>
            <a:prstGeom prst="rect">
              <a:avLst/>
            </a:prstGeom>
            <a:solidFill>
              <a:srgbClr val="D9FAF6">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dirty="0"/>
            </a:p>
          </p:txBody>
        </p:sp>
        <p:sp>
          <p:nvSpPr>
            <p:cNvPr id="10" name="Rechteck 9"/>
            <p:cNvSpPr/>
            <p:nvPr/>
          </p:nvSpPr>
          <p:spPr>
            <a:xfrm>
              <a:off x="8714073" y="1988254"/>
              <a:ext cx="213680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Auslieferung </a:t>
              </a:r>
            </a:p>
          </p:txBody>
        </p:sp>
        <p:sp>
          <p:nvSpPr>
            <p:cNvPr id="21" name="Rechteck 20"/>
            <p:cNvSpPr/>
            <p:nvPr/>
          </p:nvSpPr>
          <p:spPr>
            <a:xfrm>
              <a:off x="8714073" y="3514676"/>
              <a:ext cx="213680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Datenzugang sicherstellen </a:t>
              </a:r>
            </a:p>
          </p:txBody>
        </p:sp>
        <p:sp>
          <p:nvSpPr>
            <p:cNvPr id="22" name="Rechteck 21"/>
            <p:cNvSpPr/>
            <p:nvPr/>
          </p:nvSpPr>
          <p:spPr>
            <a:xfrm>
              <a:off x="8714073" y="5035467"/>
              <a:ext cx="2192268"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Dokumentation und Supportmaterialien</a:t>
              </a:r>
            </a:p>
          </p:txBody>
        </p:sp>
      </p:grpSp>
      <p:sp>
        <p:nvSpPr>
          <p:cNvPr id="4" name="Foliennummernplatzhalter 3"/>
          <p:cNvSpPr>
            <a:spLocks noGrp="1"/>
          </p:cNvSpPr>
          <p:nvPr>
            <p:ph type="sldNum" sz="quarter" idx="12"/>
          </p:nvPr>
        </p:nvSpPr>
        <p:spPr/>
        <p:txBody>
          <a:bodyPr/>
          <a:lstStyle/>
          <a:p>
            <a:fld id="{3F77E129-5F38-437E-B6C7-A7C6630974CA}" type="slidenum">
              <a:rPr lang="de-DE" smtClean="0"/>
              <a:t>16</a:t>
            </a:fld>
            <a:endParaRPr lang="de-DE"/>
          </a:p>
        </p:txBody>
      </p:sp>
      <p:sp>
        <p:nvSpPr>
          <p:cNvPr id="17" name="Rechteck 16"/>
          <p:cNvSpPr/>
          <p:nvPr/>
        </p:nvSpPr>
        <p:spPr>
          <a:xfrm>
            <a:off x="3165334" y="2000919"/>
            <a:ext cx="2196429" cy="1097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Datenmanagement</a:t>
            </a:r>
          </a:p>
        </p:txBody>
      </p:sp>
      <p:grpSp>
        <p:nvGrpSpPr>
          <p:cNvPr id="18" name="Gruppieren 17"/>
          <p:cNvGrpSpPr/>
          <p:nvPr/>
        </p:nvGrpSpPr>
        <p:grpSpPr>
          <a:xfrm>
            <a:off x="5620843" y="1697721"/>
            <a:ext cx="2531445" cy="4745255"/>
            <a:chOff x="5874067" y="1690687"/>
            <a:chExt cx="2531445" cy="4745255"/>
          </a:xfrm>
        </p:grpSpPr>
        <p:sp>
          <p:nvSpPr>
            <p:cNvPr id="26" name="Rechteck 25"/>
            <p:cNvSpPr/>
            <p:nvPr/>
          </p:nvSpPr>
          <p:spPr>
            <a:xfrm>
              <a:off x="5874067" y="1690687"/>
              <a:ext cx="2531445" cy="474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Rechteck 26"/>
            <p:cNvSpPr/>
            <p:nvPr/>
          </p:nvSpPr>
          <p:spPr>
            <a:xfrm>
              <a:off x="6071386" y="2003960"/>
              <a:ext cx="2136808" cy="1097280"/>
            </a:xfrm>
            <a:prstGeom prst="rect">
              <a:avLst/>
            </a:prstGeom>
            <a:solidFill>
              <a:srgbClr val="151515">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Archivieren und Speichern </a:t>
              </a:r>
            </a:p>
          </p:txBody>
        </p:sp>
        <p:sp>
          <p:nvSpPr>
            <p:cNvPr id="28" name="Rechteck 27"/>
            <p:cNvSpPr/>
            <p:nvPr/>
          </p:nvSpPr>
          <p:spPr>
            <a:xfrm>
              <a:off x="6096126" y="3528030"/>
              <a:ext cx="2136808" cy="1097280"/>
            </a:xfrm>
            <a:prstGeom prst="rect">
              <a:avLst/>
            </a:prstGeom>
            <a:solidFill>
              <a:srgbClr val="151515">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Lizenzierung</a:t>
              </a:r>
              <a:r>
                <a:rPr lang="en-GB" dirty="0"/>
                <a:t> </a:t>
              </a:r>
              <a:r>
                <a:rPr lang="de-AT" dirty="0"/>
                <a:t>für </a:t>
              </a:r>
              <a:br>
                <a:rPr lang="de-AT" dirty="0"/>
              </a:br>
              <a:r>
                <a:rPr lang="de-AT" dirty="0"/>
                <a:t>OA oder </a:t>
              </a:r>
              <a:br>
                <a:rPr lang="en-GB" dirty="0"/>
              </a:br>
              <a:r>
                <a:rPr lang="en-GB" dirty="0"/>
                <a:t>Scientific Use </a:t>
              </a:r>
            </a:p>
          </p:txBody>
        </p:sp>
        <p:sp>
          <p:nvSpPr>
            <p:cNvPr id="29" name="Rechteck 28"/>
            <p:cNvSpPr/>
            <p:nvPr/>
          </p:nvSpPr>
          <p:spPr>
            <a:xfrm>
              <a:off x="6096126" y="5052100"/>
              <a:ext cx="2136808" cy="1097280"/>
            </a:xfrm>
            <a:prstGeom prst="rect">
              <a:avLst/>
            </a:prstGeom>
            <a:solidFill>
              <a:srgbClr val="151515">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Zitierbarkeit über </a:t>
              </a:r>
              <a:r>
                <a:rPr lang="en-GB" dirty="0"/>
                <a:t>DOI </a:t>
              </a:r>
            </a:p>
          </p:txBody>
        </p:sp>
      </p:grpSp>
    </p:spTree>
    <p:extLst>
      <p:ext uri="{BB962C8B-B14F-4D97-AF65-F5344CB8AC3E}">
        <p14:creationId xmlns:p14="http://schemas.microsoft.com/office/powerpoint/2010/main" val="83940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Bleiben</a:t>
            </a:r>
            <a:r>
              <a:rPr lang="en-GB" dirty="0"/>
              <a:t> </a:t>
            </a:r>
            <a:r>
              <a:rPr lang="en-GB" dirty="0" err="1"/>
              <a:t>Sie</a:t>
            </a:r>
            <a:r>
              <a:rPr lang="en-GB" dirty="0"/>
              <a:t> auf </a:t>
            </a:r>
            <a:r>
              <a:rPr lang="en-GB" dirty="0" err="1"/>
              <a:t>dem</a:t>
            </a:r>
            <a:r>
              <a:rPr lang="en-GB" dirty="0"/>
              <a:t> </a:t>
            </a:r>
            <a:r>
              <a:rPr lang="en-GB" dirty="0" err="1"/>
              <a:t>Laufenden</a:t>
            </a:r>
            <a:r>
              <a:rPr lang="en-GB" dirty="0"/>
              <a:t>!</a:t>
            </a:r>
          </a:p>
        </p:txBody>
      </p:sp>
      <p:sp>
        <p:nvSpPr>
          <p:cNvPr id="5" name="Foliennummernplatzhalter 4"/>
          <p:cNvSpPr>
            <a:spLocks noGrp="1"/>
          </p:cNvSpPr>
          <p:nvPr>
            <p:ph type="sldNum" sz="quarter" idx="12"/>
          </p:nvPr>
        </p:nvSpPr>
        <p:spPr/>
        <p:txBody>
          <a:bodyPr/>
          <a:lstStyle/>
          <a:p>
            <a:fld id="{3F77E129-5F38-437E-B6C7-A7C6630974CA}" type="slidenum">
              <a:rPr lang="de-DE" smtClean="0"/>
              <a:t>17</a:t>
            </a:fld>
            <a:endParaRPr lang="de-DE"/>
          </a:p>
        </p:txBody>
      </p:sp>
      <p:sp>
        <p:nvSpPr>
          <p:cNvPr id="6" name="Textplatzhalter 5"/>
          <p:cNvSpPr>
            <a:spLocks noGrp="1"/>
          </p:cNvSpPr>
          <p:nvPr>
            <p:ph type="body" sz="quarter" idx="4294967295"/>
          </p:nvPr>
        </p:nvSpPr>
        <p:spPr>
          <a:xfrm>
            <a:off x="871536" y="1811338"/>
            <a:ext cx="6062664" cy="4343400"/>
          </a:xfrm>
        </p:spPr>
        <p:txBody>
          <a:bodyPr/>
          <a:lstStyle/>
          <a:p>
            <a:r>
              <a:rPr lang="de-AT" dirty="0"/>
              <a:t>AUSSDA Website &amp; Newsletter</a:t>
            </a:r>
          </a:p>
          <a:p>
            <a:pPr lvl="1"/>
            <a:r>
              <a:rPr lang="de-AT" dirty="0">
                <a:hlinkClick r:id="rId3"/>
              </a:rPr>
              <a:t>https://aussda.at/</a:t>
            </a:r>
            <a:endParaRPr lang="de-AT" dirty="0"/>
          </a:p>
          <a:p>
            <a:pPr marL="900112" lvl="2" indent="0">
              <a:buNone/>
            </a:pPr>
            <a:endParaRPr lang="de-AT" dirty="0"/>
          </a:p>
          <a:p>
            <a:r>
              <a:rPr lang="de-AT" dirty="0"/>
              <a:t>Twitter </a:t>
            </a:r>
          </a:p>
          <a:p>
            <a:pPr lvl="1"/>
            <a:r>
              <a:rPr lang="de-AT" dirty="0"/>
              <a:t>@</a:t>
            </a:r>
            <a:r>
              <a:rPr lang="de-AT" dirty="0" err="1"/>
              <a:t>TheAUSSDA</a:t>
            </a:r>
            <a:endParaRPr lang="de-AT" dirty="0"/>
          </a:p>
          <a:p>
            <a:pPr lvl="1"/>
            <a:endParaRPr lang="de-AT" dirty="0"/>
          </a:p>
          <a:p>
            <a:r>
              <a:rPr lang="de-AT" dirty="0"/>
              <a:t>Und wenn Sie eine bestimmte Anfrage haben </a:t>
            </a:r>
            <a:r>
              <a:rPr lang="de-AT" dirty="0" err="1"/>
              <a:t>genüngt</a:t>
            </a:r>
            <a:r>
              <a:rPr lang="de-AT" dirty="0"/>
              <a:t> eine kurze E-Mail:</a:t>
            </a:r>
          </a:p>
          <a:p>
            <a:pPr lvl="1"/>
            <a:r>
              <a:rPr lang="de-AT" dirty="0">
                <a:hlinkClick r:id="rId4"/>
              </a:rPr>
              <a:t>info@aussda.at</a:t>
            </a:r>
            <a:endParaRPr lang="de-AT" dirty="0"/>
          </a:p>
          <a:p>
            <a:pPr marL="457200" lvl="1" indent="0">
              <a:buNone/>
            </a:pPr>
            <a:endParaRPr lang="de-AT" dirty="0"/>
          </a:p>
          <a:p>
            <a:pPr marL="0" indent="0">
              <a:buNone/>
            </a:pPr>
            <a:endParaRPr lang="de-AT"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948" y="4032249"/>
            <a:ext cx="3326979" cy="243205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1948" y="1609726"/>
            <a:ext cx="3289828" cy="2238054"/>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072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dirty="0" err="1"/>
              <a:t>Danke</a:t>
            </a:r>
            <a:r>
              <a:rPr lang="en-GB" dirty="0"/>
              <a:t>!</a:t>
            </a:r>
          </a:p>
        </p:txBody>
      </p:sp>
      <p:sp>
        <p:nvSpPr>
          <p:cNvPr id="7" name="Untertitel 6"/>
          <p:cNvSpPr>
            <a:spLocks noGrp="1"/>
          </p:cNvSpPr>
          <p:nvPr>
            <p:ph type="subTitle" idx="1"/>
          </p:nvPr>
        </p:nvSpPr>
        <p:spPr>
          <a:xfrm>
            <a:off x="333375" y="1999735"/>
            <a:ext cx="8029575" cy="353579"/>
          </a:xfrm>
        </p:spPr>
        <p:txBody>
          <a:bodyPr/>
          <a:lstStyle/>
          <a:p>
            <a:r>
              <a:rPr lang="en-GB" dirty="0" err="1"/>
              <a:t>Bei</a:t>
            </a:r>
            <a:r>
              <a:rPr lang="en-GB" dirty="0"/>
              <a:t> </a:t>
            </a:r>
            <a:r>
              <a:rPr lang="en-GB" dirty="0" err="1"/>
              <a:t>Fragen</a:t>
            </a:r>
            <a:r>
              <a:rPr lang="en-GB" dirty="0"/>
              <a:t> </a:t>
            </a:r>
            <a:r>
              <a:rPr lang="en-GB" dirty="0" err="1"/>
              <a:t>besuchen</a:t>
            </a:r>
            <a:r>
              <a:rPr lang="en-GB" dirty="0"/>
              <a:t> </a:t>
            </a:r>
            <a:r>
              <a:rPr lang="en-GB" dirty="0" err="1"/>
              <a:t>Sie</a:t>
            </a:r>
            <a:r>
              <a:rPr lang="en-GB" dirty="0"/>
              <a:t> </a:t>
            </a:r>
            <a:r>
              <a:rPr lang="en-GB" dirty="0" err="1"/>
              <a:t>unsere</a:t>
            </a:r>
            <a:r>
              <a:rPr lang="en-GB" dirty="0"/>
              <a:t> Website </a:t>
            </a:r>
            <a:r>
              <a:rPr lang="en-GB" dirty="0" err="1"/>
              <a:t>oder</a:t>
            </a:r>
            <a:r>
              <a:rPr lang="en-GB" dirty="0"/>
              <a:t> </a:t>
            </a:r>
            <a:r>
              <a:rPr lang="en-GB" dirty="0" err="1"/>
              <a:t>kontaktieren</a:t>
            </a:r>
            <a:r>
              <a:rPr lang="en-GB" dirty="0"/>
              <a:t> </a:t>
            </a:r>
            <a:r>
              <a:rPr lang="en-GB" dirty="0" err="1"/>
              <a:t>Sie</a:t>
            </a:r>
            <a:r>
              <a:rPr lang="en-GB" dirty="0"/>
              <a:t> </a:t>
            </a:r>
            <a:r>
              <a:rPr lang="en-GB" dirty="0" err="1"/>
              <a:t>uns</a:t>
            </a:r>
            <a:r>
              <a:rPr lang="en-GB" dirty="0"/>
              <a:t>:</a:t>
            </a:r>
          </a:p>
        </p:txBody>
      </p:sp>
      <p:sp>
        <p:nvSpPr>
          <p:cNvPr id="8" name="Inhaltsplatzhalter 7"/>
          <p:cNvSpPr>
            <a:spLocks noGrp="1"/>
          </p:cNvSpPr>
          <p:nvPr>
            <p:ph sz="quarter" idx="10"/>
          </p:nvPr>
        </p:nvSpPr>
        <p:spPr>
          <a:xfrm>
            <a:off x="333375" y="2428874"/>
            <a:ext cx="8699414" cy="1912538"/>
          </a:xfrm>
        </p:spPr>
        <p:txBody>
          <a:bodyPr/>
          <a:lstStyle/>
          <a:p>
            <a:r>
              <a:rPr lang="en-GB" dirty="0"/>
              <a:t>	aussda.at</a:t>
            </a:r>
          </a:p>
          <a:p>
            <a:r>
              <a:rPr lang="en-GB" dirty="0"/>
              <a:t>	info@aussda.at</a:t>
            </a:r>
          </a:p>
          <a:p>
            <a:r>
              <a:rPr lang="en-GB" dirty="0"/>
              <a:t>	01 4277 15323</a:t>
            </a:r>
          </a:p>
          <a:p>
            <a:r>
              <a:rPr lang="en-GB" dirty="0"/>
              <a:t> 	</a:t>
            </a:r>
          </a:p>
          <a:p>
            <a:r>
              <a:rPr lang="en-GB" dirty="0"/>
              <a:t>	@</a:t>
            </a:r>
            <a:r>
              <a:rPr lang="en-GB" dirty="0" err="1"/>
              <a:t>TheAUSSDA</a:t>
            </a:r>
            <a:endParaRPr lang="en-GB" dirty="0"/>
          </a:p>
          <a:p>
            <a:endParaRPr lang="en-GB" dirty="0"/>
          </a:p>
          <a:p>
            <a:r>
              <a:rPr lang="en-GB" dirty="0"/>
              <a:t>	</a:t>
            </a:r>
          </a:p>
        </p:txBody>
      </p:sp>
      <p:sp>
        <p:nvSpPr>
          <p:cNvPr id="9" name="Inhaltsplatzhalter 8"/>
          <p:cNvSpPr>
            <a:spLocks noGrp="1"/>
          </p:cNvSpPr>
          <p:nvPr>
            <p:ph sz="quarter" idx="11"/>
          </p:nvPr>
        </p:nvSpPr>
        <p:spPr>
          <a:xfrm>
            <a:off x="333375" y="4492487"/>
            <a:ext cx="8029575" cy="1422538"/>
          </a:xfrm>
        </p:spPr>
        <p:txBody>
          <a:bodyPr/>
          <a:lstStyle/>
          <a:p>
            <a:r>
              <a:rPr lang="en-GB" dirty="0"/>
              <a:t>	</a:t>
            </a:r>
          </a:p>
        </p:txBody>
      </p:sp>
    </p:spTree>
    <p:extLst>
      <p:ext uri="{BB962C8B-B14F-4D97-AF65-F5344CB8AC3E}">
        <p14:creationId xmlns:p14="http://schemas.microsoft.com/office/powerpoint/2010/main" val="285176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803" y="1875933"/>
            <a:ext cx="9215978" cy="1940365"/>
          </a:xfrm>
        </p:spPr>
        <p:txBody>
          <a:bodyPr>
            <a:normAutofit/>
          </a:bodyPr>
          <a:lstStyle/>
          <a:p>
            <a:r>
              <a:rPr lang="de-AT" dirty="0"/>
              <a:t>„Wir machen sozialwissenschaftliche Daten zugänglich und nachnutzbar, </a:t>
            </a:r>
            <a:br>
              <a:rPr lang="de-AT" dirty="0"/>
            </a:br>
            <a:r>
              <a:rPr lang="de-AT" dirty="0"/>
              <a:t>für Wissenschaft und Gesellschaft“</a:t>
            </a:r>
          </a:p>
        </p:txBody>
      </p:sp>
      <p:sp>
        <p:nvSpPr>
          <p:cNvPr id="3" name="Inhaltsplatzhalter 2"/>
          <p:cNvSpPr>
            <a:spLocks noGrp="1"/>
          </p:cNvSpPr>
          <p:nvPr>
            <p:ph type="subTitle" idx="1"/>
          </p:nvPr>
        </p:nvSpPr>
        <p:spPr>
          <a:xfrm>
            <a:off x="408790" y="1207629"/>
            <a:ext cx="8029575" cy="840422"/>
          </a:xfrm>
        </p:spPr>
        <p:txBody>
          <a:bodyPr/>
          <a:lstStyle/>
          <a:p>
            <a:r>
              <a:rPr lang="de-AT" dirty="0"/>
              <a:t>Unsere Mission</a:t>
            </a:r>
          </a:p>
        </p:txBody>
      </p:sp>
    </p:spTree>
    <p:extLst>
      <p:ext uri="{BB962C8B-B14F-4D97-AF65-F5344CB8AC3E}">
        <p14:creationId xmlns:p14="http://schemas.microsoft.com/office/powerpoint/2010/main" val="313650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3F77E129-5F38-437E-B6C7-A7C6630974CA}" type="slidenum">
              <a:rPr lang="de-DE" smtClean="0"/>
              <a:t>3</a:t>
            </a:fld>
            <a:endParaRPr lang="de-DE"/>
          </a:p>
        </p:txBody>
      </p:sp>
      <p:sp>
        <p:nvSpPr>
          <p:cNvPr id="8" name="Textplatzhalter 5"/>
          <p:cNvSpPr txBox="1">
            <a:spLocks/>
          </p:cNvSpPr>
          <p:nvPr/>
        </p:nvSpPr>
        <p:spPr>
          <a:xfrm>
            <a:off x="500510" y="1530416"/>
            <a:ext cx="10992054" cy="479338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10" name="Picture 4" descr="C:\Users\kaczmirekl73\Desktop\freitag\ö-karte_green-circles_house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556" y="2432004"/>
            <a:ext cx="7463888" cy="389179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DE" dirty="0"/>
              <a:t>Die heimische Forschungslandschaft bestmöglich unterstützen</a:t>
            </a:r>
          </a:p>
        </p:txBody>
      </p:sp>
      <p:sp>
        <p:nvSpPr>
          <p:cNvPr id="9" name="Textplatzhalter 6"/>
          <p:cNvSpPr txBox="1">
            <a:spLocks/>
          </p:cNvSpPr>
          <p:nvPr/>
        </p:nvSpPr>
        <p:spPr>
          <a:xfrm>
            <a:off x="838200" y="1836738"/>
            <a:ext cx="9609138" cy="4343400"/>
          </a:xfrm>
          <a:prstGeom prst="rect">
            <a:avLst/>
          </a:prstGeom>
        </p:spPr>
        <p:txBody>
          <a:bodyPr>
            <a:normAutofit/>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Drei Büros - in Wien, Linz und Graz</a:t>
            </a:r>
          </a:p>
          <a:p>
            <a:r>
              <a:rPr lang="de-DE" dirty="0"/>
              <a:t>Nationaler Beirat mit 14 Institutionen (inkl. FWF, BMBWF)</a:t>
            </a:r>
          </a:p>
          <a:p>
            <a:endParaRPr lang="de-DE" dirty="0"/>
          </a:p>
          <a:p>
            <a:r>
              <a:rPr lang="de-DE" dirty="0"/>
              <a:t>AUSSDA-Kontakt </a:t>
            </a:r>
          </a:p>
          <a:p>
            <a:pPr lvl="1"/>
            <a:r>
              <a:rPr lang="de-DE" dirty="0"/>
              <a:t>info@aussda.at</a:t>
            </a:r>
            <a:endParaRPr lang="de-DE" dirty="0">
              <a:solidFill>
                <a:schemeClr val="tx2"/>
              </a:solidFill>
            </a:endParaRPr>
          </a:p>
          <a:p>
            <a:endParaRPr lang="de-DE" dirty="0"/>
          </a:p>
        </p:txBody>
      </p:sp>
    </p:spTree>
    <p:extLst>
      <p:ext uri="{BB962C8B-B14F-4D97-AF65-F5344CB8AC3E}">
        <p14:creationId xmlns:p14="http://schemas.microsoft.com/office/powerpoint/2010/main" val="33522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AUSSDA ist …</a:t>
            </a:r>
            <a:r>
              <a:rPr lang="en-GB" dirty="0"/>
              <a:t> </a:t>
            </a:r>
          </a:p>
        </p:txBody>
      </p:sp>
      <p:sp>
        <p:nvSpPr>
          <p:cNvPr id="7" name="Textplatzhalter 6"/>
          <p:cNvSpPr>
            <a:spLocks noGrp="1"/>
          </p:cNvSpPr>
          <p:nvPr>
            <p:ph type="body" sz="quarter" idx="13"/>
          </p:nvPr>
        </p:nvSpPr>
        <p:spPr>
          <a:xfrm>
            <a:off x="838200" y="1854156"/>
            <a:ext cx="6245994" cy="4343400"/>
          </a:xfrm>
        </p:spPr>
        <p:txBody>
          <a:bodyPr>
            <a:normAutofit fontScale="92500" lnSpcReduction="20000"/>
          </a:bodyPr>
          <a:lstStyle/>
          <a:p>
            <a:r>
              <a:rPr lang="de-AT" dirty="0"/>
              <a:t>… die exklusive Quelle für Daten aus Projekten, die durch österreichische Bundesministerien gefördert werden.</a:t>
            </a:r>
          </a:p>
          <a:p>
            <a:endParaRPr lang="de-AT" dirty="0"/>
          </a:p>
          <a:p>
            <a:r>
              <a:rPr lang="de-AT" dirty="0"/>
              <a:t>… Anbieter des österreichischen Mikrozensus der Statistik Austria.</a:t>
            </a:r>
          </a:p>
          <a:p>
            <a:endParaRPr lang="de-AT" dirty="0"/>
          </a:p>
          <a:p>
            <a:r>
              <a:rPr lang="de-AT" dirty="0"/>
              <a:t>… die Schnittstelle zu einer Vielzahl von österreichischen und europäischen Infrastrukturprogrammen.</a:t>
            </a:r>
          </a:p>
          <a:p>
            <a:endParaRPr lang="de-AT" dirty="0"/>
          </a:p>
          <a:p>
            <a:r>
              <a:rPr lang="de-AT" dirty="0"/>
              <a:t>… Quelle für Datensätze und unterstützende Materialien, die den Einsatz von Fremddaten in der Lehre ermöglichen und vereinfachen.</a:t>
            </a:r>
          </a:p>
          <a:p>
            <a:endParaRPr lang="de-AT" dirty="0"/>
          </a:p>
          <a:p>
            <a:endParaRPr lang="de-AT" dirty="0"/>
          </a:p>
          <a:p>
            <a:endParaRPr lang="de-AT" dirty="0"/>
          </a:p>
          <a:p>
            <a:endParaRPr lang="de-AT" dirty="0"/>
          </a:p>
          <a:p>
            <a:endParaRPr lang="de-AT" dirty="0"/>
          </a:p>
          <a:p>
            <a:endParaRPr lang="de-AT" dirty="0"/>
          </a:p>
        </p:txBody>
      </p:sp>
      <p:sp>
        <p:nvSpPr>
          <p:cNvPr id="9" name="Rechteck 8"/>
          <p:cNvSpPr/>
          <p:nvPr/>
        </p:nvSpPr>
        <p:spPr>
          <a:xfrm>
            <a:off x="8210349" y="1690688"/>
            <a:ext cx="3455470" cy="956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AUTNES 2017 / Open Access Datensatz und Dokumentation online</a:t>
            </a:r>
          </a:p>
        </p:txBody>
      </p:sp>
      <p:sp>
        <p:nvSpPr>
          <p:cNvPr id="10" name="Rechteck 9"/>
          <p:cNvSpPr/>
          <p:nvPr/>
        </p:nvSpPr>
        <p:spPr>
          <a:xfrm>
            <a:off x="8210349" y="4088951"/>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Archivdaten von WISDOM und Mikrozensus vor 2003 im Exklusivvertrieb</a:t>
            </a:r>
          </a:p>
        </p:txBody>
      </p:sp>
      <p:sp>
        <p:nvSpPr>
          <p:cNvPr id="11" name="Rechteck 10"/>
          <p:cNvSpPr/>
          <p:nvPr/>
        </p:nvSpPr>
        <p:spPr>
          <a:xfrm>
            <a:off x="8210349" y="2887360"/>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Sozialer Survey Österreich und ISSP Module 2016 / Open Access Datensatz und Dokumentation online</a:t>
            </a:r>
          </a:p>
        </p:txBody>
      </p:sp>
      <p:sp>
        <p:nvSpPr>
          <p:cNvPr id="12" name="Rechteck 11"/>
          <p:cNvSpPr/>
          <p:nvPr/>
        </p:nvSpPr>
        <p:spPr>
          <a:xfrm>
            <a:off x="8210349" y="768024"/>
            <a:ext cx="3455470"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Wir bieten</a:t>
            </a:r>
          </a:p>
        </p:txBody>
      </p:sp>
      <p:sp>
        <p:nvSpPr>
          <p:cNvPr id="8" name="Rechteck 7"/>
          <p:cNvSpPr/>
          <p:nvPr/>
        </p:nvSpPr>
        <p:spPr>
          <a:xfrm>
            <a:off x="8210349" y="5223879"/>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Service und Beratung verfügbar</a:t>
            </a:r>
          </a:p>
        </p:txBody>
      </p:sp>
      <p:sp>
        <p:nvSpPr>
          <p:cNvPr id="4" name="Foliennummernplatzhalter 3"/>
          <p:cNvSpPr>
            <a:spLocks noGrp="1"/>
          </p:cNvSpPr>
          <p:nvPr>
            <p:ph type="sldNum" sz="quarter" idx="12"/>
          </p:nvPr>
        </p:nvSpPr>
        <p:spPr/>
        <p:txBody>
          <a:bodyPr/>
          <a:lstStyle/>
          <a:p>
            <a:fld id="{3F77E129-5F38-437E-B6C7-A7C6630974CA}" type="slidenum">
              <a:rPr lang="de-DE" smtClean="0"/>
              <a:t>4</a:t>
            </a:fld>
            <a:endParaRPr lang="de-DE"/>
          </a:p>
        </p:txBody>
      </p:sp>
    </p:spTree>
    <p:extLst>
      <p:ext uri="{BB962C8B-B14F-4D97-AF65-F5344CB8AC3E}">
        <p14:creationId xmlns:p14="http://schemas.microsoft.com/office/powerpoint/2010/main" val="187940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AUSSDA …</a:t>
            </a:r>
            <a:r>
              <a:rPr lang="en-GB" dirty="0"/>
              <a:t> </a:t>
            </a:r>
          </a:p>
        </p:txBody>
      </p:sp>
      <p:sp>
        <p:nvSpPr>
          <p:cNvPr id="7" name="Textplatzhalter 6"/>
          <p:cNvSpPr>
            <a:spLocks noGrp="1"/>
          </p:cNvSpPr>
          <p:nvPr>
            <p:ph type="body" sz="quarter" idx="13"/>
          </p:nvPr>
        </p:nvSpPr>
        <p:spPr>
          <a:xfrm>
            <a:off x="838200" y="1854156"/>
            <a:ext cx="6245994" cy="4114844"/>
          </a:xfrm>
        </p:spPr>
        <p:txBody>
          <a:bodyPr>
            <a:normAutofit fontScale="92500" lnSpcReduction="10000"/>
          </a:bodyPr>
          <a:lstStyle/>
          <a:p>
            <a:r>
              <a:rPr lang="de-AT" sz="2600" dirty="0"/>
              <a:t>… hat ein Repositorium zu COVID-19-Studien mit Daten zu</a:t>
            </a:r>
          </a:p>
          <a:p>
            <a:pPr lvl="1"/>
            <a:r>
              <a:rPr lang="de-AT" sz="2200" dirty="0"/>
              <a:t>Gesellschaftlicher Lage, Wertehaltung, Arbeit, </a:t>
            </a:r>
            <a:r>
              <a:rPr lang="de-AT" sz="2200" dirty="0" err="1"/>
              <a:t>Distancelehre</a:t>
            </a:r>
            <a:r>
              <a:rPr lang="de-AT" sz="2200" dirty="0"/>
              <a:t>, Prävalent </a:t>
            </a:r>
          </a:p>
          <a:p>
            <a:endParaRPr lang="de-AT" sz="2600" dirty="0"/>
          </a:p>
          <a:p>
            <a:r>
              <a:rPr lang="de-AT" sz="2600" dirty="0"/>
              <a:t>… plant ein Repositorium für Studien mit Migrationsbezug. </a:t>
            </a:r>
          </a:p>
          <a:p>
            <a:endParaRPr lang="de-AT" sz="2600" dirty="0"/>
          </a:p>
          <a:p>
            <a:r>
              <a:rPr lang="de-AT" sz="2600" dirty="0"/>
              <a:t>… hat Archivierungs- und Veröffentlichungsrechte an dem Datenbestand von WISDOM und der SWS</a:t>
            </a:r>
          </a:p>
          <a:p>
            <a:endParaRPr lang="de-AT" sz="2600" dirty="0"/>
          </a:p>
          <a:p>
            <a:endParaRPr lang="de-AT" dirty="0"/>
          </a:p>
          <a:p>
            <a:endParaRPr lang="de-AT" dirty="0"/>
          </a:p>
          <a:p>
            <a:endParaRPr lang="de-AT" dirty="0"/>
          </a:p>
          <a:p>
            <a:endParaRPr lang="de-AT" dirty="0"/>
          </a:p>
          <a:p>
            <a:endParaRPr lang="de-AT" dirty="0"/>
          </a:p>
          <a:p>
            <a:endParaRPr lang="de-AT" dirty="0"/>
          </a:p>
        </p:txBody>
      </p:sp>
      <p:sp>
        <p:nvSpPr>
          <p:cNvPr id="9" name="Rechteck 8"/>
          <p:cNvSpPr/>
          <p:nvPr/>
        </p:nvSpPr>
        <p:spPr>
          <a:xfrm>
            <a:off x="8210349" y="1690688"/>
            <a:ext cx="3455470" cy="956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das Austrian Corona Panel Project ACPP </a:t>
            </a:r>
            <a:br>
              <a:rPr lang="de-AT" sz="1400" b="1" dirty="0"/>
            </a:br>
            <a:r>
              <a:rPr lang="de-AT" sz="1400" b="1" dirty="0"/>
              <a:t>Datensatz und Dokumentation online</a:t>
            </a:r>
          </a:p>
        </p:txBody>
      </p:sp>
      <p:sp>
        <p:nvSpPr>
          <p:cNvPr id="10" name="Rechteck 9"/>
          <p:cNvSpPr/>
          <p:nvPr/>
        </p:nvSpPr>
        <p:spPr>
          <a:xfrm>
            <a:off x="8210349" y="4088951"/>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Die 2020 COVID-19-Prävalenzstudie der Statistik Austria</a:t>
            </a:r>
          </a:p>
        </p:txBody>
      </p:sp>
      <p:sp>
        <p:nvSpPr>
          <p:cNvPr id="11" name="Rechteck 10"/>
          <p:cNvSpPr/>
          <p:nvPr/>
        </p:nvSpPr>
        <p:spPr>
          <a:xfrm>
            <a:off x="8210349" y="2887360"/>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die Values in Crisis Studie </a:t>
            </a:r>
            <a:br>
              <a:rPr lang="de-AT" sz="1400" b="1" dirty="0"/>
            </a:br>
            <a:r>
              <a:rPr lang="de-AT" sz="1400" b="1" dirty="0"/>
              <a:t>Nationaler und Internationaler Datensatz und Dokumentation</a:t>
            </a:r>
          </a:p>
        </p:txBody>
      </p:sp>
      <p:sp>
        <p:nvSpPr>
          <p:cNvPr id="12" name="Rechteck 11"/>
          <p:cNvSpPr/>
          <p:nvPr/>
        </p:nvSpPr>
        <p:spPr>
          <a:xfrm>
            <a:off x="8210349" y="768024"/>
            <a:ext cx="3455470"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Wir bieten…</a:t>
            </a:r>
          </a:p>
        </p:txBody>
      </p:sp>
      <p:sp>
        <p:nvSpPr>
          <p:cNvPr id="8" name="Rechteck 7"/>
          <p:cNvSpPr/>
          <p:nvPr/>
        </p:nvSpPr>
        <p:spPr>
          <a:xfrm>
            <a:off x="8210349" y="5223879"/>
            <a:ext cx="3455470" cy="95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Service und Beratung verfügbar</a:t>
            </a:r>
          </a:p>
        </p:txBody>
      </p:sp>
      <p:sp>
        <p:nvSpPr>
          <p:cNvPr id="4" name="Foliennummernplatzhalter 3"/>
          <p:cNvSpPr>
            <a:spLocks noGrp="1"/>
          </p:cNvSpPr>
          <p:nvPr>
            <p:ph type="sldNum" sz="quarter" idx="12"/>
          </p:nvPr>
        </p:nvSpPr>
        <p:spPr/>
        <p:txBody>
          <a:bodyPr/>
          <a:lstStyle/>
          <a:p>
            <a:fld id="{3F77E129-5F38-437E-B6C7-A7C6630974CA}" type="slidenum">
              <a:rPr lang="de-DE" smtClean="0"/>
              <a:t>5</a:t>
            </a:fld>
            <a:endParaRPr lang="de-DE"/>
          </a:p>
        </p:txBody>
      </p:sp>
    </p:spTree>
    <p:extLst>
      <p:ext uri="{BB962C8B-B14F-4D97-AF65-F5344CB8AC3E}">
        <p14:creationId xmlns:p14="http://schemas.microsoft.com/office/powerpoint/2010/main" val="258875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803" y="1875933"/>
            <a:ext cx="9215978" cy="1940365"/>
          </a:xfrm>
        </p:spPr>
        <p:txBody>
          <a:bodyPr>
            <a:normAutofit/>
          </a:bodyPr>
          <a:lstStyle/>
          <a:p>
            <a:r>
              <a:rPr lang="de-AT" dirty="0"/>
              <a:t>Warum sollten Sie als Forschende bei uns Archivieren? Was können wir Ihnen als ForscherInnen bieten?</a:t>
            </a:r>
          </a:p>
        </p:txBody>
      </p:sp>
    </p:spTree>
    <p:extLst>
      <p:ext uri="{BB962C8B-B14F-4D97-AF65-F5344CB8AC3E}">
        <p14:creationId xmlns:p14="http://schemas.microsoft.com/office/powerpoint/2010/main" val="858750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38200" y="166350"/>
            <a:ext cx="9553575" cy="1325563"/>
          </a:xfrm>
        </p:spPr>
        <p:txBody>
          <a:bodyPr/>
          <a:lstStyle/>
          <a:p>
            <a:r>
              <a:rPr lang="de-DE" dirty="0"/>
              <a:t>Vorteile für Forschende</a:t>
            </a:r>
            <a:endParaRPr lang="en-GB" dirty="0"/>
          </a:p>
        </p:txBody>
      </p:sp>
      <p:sp>
        <p:nvSpPr>
          <p:cNvPr id="5" name="Foliennummernplatzhalter 4"/>
          <p:cNvSpPr>
            <a:spLocks noGrp="1"/>
          </p:cNvSpPr>
          <p:nvPr>
            <p:ph type="sldNum" sz="quarter" idx="12"/>
          </p:nvPr>
        </p:nvSpPr>
        <p:spPr/>
        <p:txBody>
          <a:bodyPr/>
          <a:lstStyle/>
          <a:p>
            <a:fld id="{3F77E129-5F38-437E-B6C7-A7C6630974CA}" type="slidenum">
              <a:rPr lang="de-DE" smtClean="0"/>
              <a:t>7</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834809329"/>
              </p:ext>
            </p:extLst>
          </p:nvPr>
        </p:nvGraphicFramePr>
        <p:xfrm>
          <a:off x="602381" y="1316350"/>
          <a:ext cx="11268000" cy="5040000"/>
        </p:xfrm>
        <a:graphic>
          <a:graphicData uri="http://schemas.openxmlformats.org/drawingml/2006/table">
            <a:tbl>
              <a:tblPr firstRow="1" firstCol="1" bandRow="1">
                <a:tableStyleId>{5C22544A-7EE6-4342-B048-85BDC9FD1C3A}</a:tableStyleId>
              </a:tblPr>
              <a:tblGrid>
                <a:gridCol w="468000">
                  <a:extLst>
                    <a:ext uri="{9D8B030D-6E8A-4147-A177-3AD203B41FA5}">
                      <a16:colId xmlns:a16="http://schemas.microsoft.com/office/drawing/2014/main" val="2499828163"/>
                    </a:ext>
                  </a:extLst>
                </a:gridCol>
                <a:gridCol w="2880000">
                  <a:extLst>
                    <a:ext uri="{9D8B030D-6E8A-4147-A177-3AD203B41FA5}">
                      <a16:colId xmlns:a16="http://schemas.microsoft.com/office/drawing/2014/main" val="2275065043"/>
                    </a:ext>
                  </a:extLst>
                </a:gridCol>
                <a:gridCol w="3600000">
                  <a:extLst>
                    <a:ext uri="{9D8B030D-6E8A-4147-A177-3AD203B41FA5}">
                      <a16:colId xmlns:a16="http://schemas.microsoft.com/office/drawing/2014/main" val="3012796169"/>
                    </a:ext>
                  </a:extLst>
                </a:gridCol>
                <a:gridCol w="4320000">
                  <a:extLst>
                    <a:ext uri="{9D8B030D-6E8A-4147-A177-3AD203B41FA5}">
                      <a16:colId xmlns:a16="http://schemas.microsoft.com/office/drawing/2014/main" val="1533789430"/>
                    </a:ext>
                  </a:extLst>
                </a:gridCol>
              </a:tblGrid>
              <a:tr h="360000">
                <a:tc>
                  <a:txBody>
                    <a:bodyPr/>
                    <a:lstStyle/>
                    <a:p>
                      <a:pPr algn="ctr">
                        <a:lnSpc>
                          <a:spcPct val="150000"/>
                        </a:lnSpc>
                        <a:spcAft>
                          <a:spcPts val="600"/>
                        </a:spcAft>
                      </a:pPr>
                      <a:r>
                        <a:rPr lang="de-AT" sz="800" dirty="0">
                          <a:effectLst/>
                        </a:rPr>
                        <a:t> </a:t>
                      </a:r>
                      <a:endParaRPr lang="de-AT" sz="105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600" dirty="0">
                          <a:effectLst/>
                        </a:rPr>
                        <a:t>Ratio</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600" dirty="0">
                          <a:effectLst/>
                        </a:rPr>
                        <a:t>Was?</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600" dirty="0">
                          <a:effectLst/>
                        </a:rPr>
                        <a:t>Wie?</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7935937"/>
                  </a:ext>
                </a:extLst>
              </a:tr>
              <a:tr h="1620000">
                <a:tc>
                  <a:txBody>
                    <a:bodyPr/>
                    <a:lstStyle/>
                    <a:p>
                      <a:pPr marL="0" algn="ctr" defTabSz="914400" rtl="0" eaLnBrk="1" latinLnBrk="0" hangingPunct="1">
                        <a:lnSpc>
                          <a:spcPct val="150000"/>
                        </a:lnSpc>
                        <a:spcAft>
                          <a:spcPts val="600"/>
                        </a:spcAft>
                      </a:pPr>
                      <a:r>
                        <a:rPr lang="de-AT" sz="2400" b="1" kern="1200" dirty="0">
                          <a:solidFill>
                            <a:schemeClr val="lt1"/>
                          </a:solidFill>
                          <a:effectLst/>
                          <a:latin typeface="+mn-lt"/>
                          <a:ea typeface="+mn-ea"/>
                          <a:cs typeface="+mn-cs"/>
                        </a:rPr>
                        <a:t>1</a:t>
                      </a:r>
                    </a:p>
                  </a:txBody>
                  <a:tcPr marL="68580" marR="68580" marT="0" marB="0" anchor="ctr"/>
                </a:tc>
                <a:tc>
                  <a:txBody>
                    <a:bodyPr/>
                    <a:lstStyle/>
                    <a:p>
                      <a:pPr>
                        <a:lnSpc>
                          <a:spcPct val="150000"/>
                        </a:lnSpc>
                        <a:spcAft>
                          <a:spcPts val="600"/>
                        </a:spcAft>
                      </a:pPr>
                      <a:r>
                        <a:rPr lang="de-AT" sz="2400" b="1" dirty="0">
                          <a:effectLst/>
                        </a:rPr>
                        <a:t>Zitierfähigkeit </a:t>
                      </a:r>
                      <a:endParaRPr lang="de-AT" sz="36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b="1" dirty="0">
                          <a:effectLst/>
                        </a:rPr>
                        <a:t>Daten, Dokumentation und </a:t>
                      </a:r>
                      <a:br>
                        <a:rPr lang="de-AT" sz="1400" b="1" dirty="0">
                          <a:effectLst/>
                        </a:rPr>
                      </a:br>
                      <a:r>
                        <a:rPr lang="de-AT" sz="1400" b="1" dirty="0">
                          <a:effectLst/>
                        </a:rPr>
                        <a:t>Erhebungsinstrumente </a:t>
                      </a:r>
                      <a:br>
                        <a:rPr lang="de-AT" sz="1400" dirty="0">
                          <a:effectLst/>
                        </a:rPr>
                      </a:br>
                      <a:r>
                        <a:rPr lang="de-AT" sz="1400" dirty="0">
                          <a:effectLst/>
                        </a:rPr>
                        <a:t>werden nach den Regeln wissenschaftlicher Praxis zitierbar.</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Datensätze und Metadaten werden über das Archiv mit eigenständigen </a:t>
                      </a:r>
                      <a:r>
                        <a:rPr lang="de-AT" sz="1400" b="1" dirty="0">
                          <a:effectLst/>
                        </a:rPr>
                        <a:t>Identifikationsobjekten (z.B. DOI) </a:t>
                      </a:r>
                      <a:r>
                        <a:rPr lang="de-AT" sz="1400" dirty="0">
                          <a:effectLst/>
                        </a:rPr>
                        <a:t>ausgestattet und sind genauso wie Erhebungsinstrumente zugänglich.</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044700"/>
                  </a:ext>
                </a:extLst>
              </a:tr>
              <a:tr h="1080000">
                <a:tc>
                  <a:txBody>
                    <a:bodyPr/>
                    <a:lstStyle/>
                    <a:p>
                      <a:pPr marL="0" algn="ctr" defTabSz="914400" rtl="0" eaLnBrk="1" latinLnBrk="0" hangingPunct="1">
                        <a:lnSpc>
                          <a:spcPct val="150000"/>
                        </a:lnSpc>
                        <a:spcAft>
                          <a:spcPts val="600"/>
                        </a:spcAft>
                      </a:pPr>
                      <a:r>
                        <a:rPr lang="de-AT" sz="2400" b="1" kern="1200" dirty="0">
                          <a:solidFill>
                            <a:schemeClr val="lt1"/>
                          </a:solidFill>
                          <a:effectLst/>
                          <a:latin typeface="+mn-lt"/>
                          <a:ea typeface="+mn-ea"/>
                          <a:cs typeface="+mn-cs"/>
                        </a:rPr>
                        <a:t>2</a:t>
                      </a:r>
                    </a:p>
                  </a:txBody>
                  <a:tcPr marL="68580" marR="68580" marT="0" marB="0" anchor="ctr"/>
                </a:tc>
                <a:tc>
                  <a:txBody>
                    <a:bodyPr/>
                    <a:lstStyle/>
                    <a:p>
                      <a:pPr>
                        <a:lnSpc>
                          <a:spcPct val="150000"/>
                        </a:lnSpc>
                        <a:spcAft>
                          <a:spcPts val="600"/>
                        </a:spcAft>
                      </a:pPr>
                      <a:r>
                        <a:rPr lang="de-AT" sz="2400" b="1" dirty="0">
                          <a:effectLst/>
                        </a:rPr>
                        <a:t>Transparenz </a:t>
                      </a:r>
                      <a:endParaRPr lang="de-AT" sz="36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b="1" dirty="0">
                          <a:effectLst/>
                        </a:rPr>
                        <a:t>Informationen</a:t>
                      </a:r>
                      <a:r>
                        <a:rPr lang="de-AT" sz="1400" dirty="0">
                          <a:effectLst/>
                        </a:rPr>
                        <a:t> werden nachvollziehbar, verständlich und überprüfbar angeboten.</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b="1" dirty="0">
                          <a:effectLst/>
                        </a:rPr>
                        <a:t>Replikationsdaten</a:t>
                      </a:r>
                      <a:r>
                        <a:rPr lang="de-AT" sz="1400" dirty="0">
                          <a:effectLst/>
                        </a:rPr>
                        <a:t> und entsprechende </a:t>
                      </a:r>
                      <a:r>
                        <a:rPr lang="de-AT" sz="1400" b="1" dirty="0">
                          <a:effectLst/>
                        </a:rPr>
                        <a:t>Syntax</a:t>
                      </a:r>
                      <a:r>
                        <a:rPr lang="de-AT" sz="1400" dirty="0">
                          <a:effectLst/>
                        </a:rPr>
                        <a:t> </a:t>
                      </a:r>
                      <a:r>
                        <a:rPr lang="de-AT" sz="1400" b="0" dirty="0">
                          <a:effectLst/>
                        </a:rPr>
                        <a:t>machen</a:t>
                      </a:r>
                      <a:r>
                        <a:rPr lang="de-AT" sz="1400" dirty="0">
                          <a:effectLst/>
                        </a:rPr>
                        <a:t> klar, wie aus Rohdaten Ergebnisse entstanden sind.</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0182099"/>
                  </a:ext>
                </a:extLst>
              </a:tr>
              <a:tr h="1980000">
                <a:tc>
                  <a:txBody>
                    <a:bodyPr/>
                    <a:lstStyle/>
                    <a:p>
                      <a:pPr marL="0" algn="ctr" defTabSz="914400" rtl="0" eaLnBrk="1" latinLnBrk="0" hangingPunct="1">
                        <a:lnSpc>
                          <a:spcPct val="150000"/>
                        </a:lnSpc>
                        <a:spcAft>
                          <a:spcPts val="600"/>
                        </a:spcAft>
                      </a:pPr>
                      <a:r>
                        <a:rPr lang="de-AT" sz="2400" b="1" kern="1200" dirty="0">
                          <a:solidFill>
                            <a:schemeClr val="lt1"/>
                          </a:solidFill>
                          <a:effectLst/>
                          <a:latin typeface="+mn-lt"/>
                          <a:ea typeface="+mn-ea"/>
                          <a:cs typeface="+mn-cs"/>
                        </a:rPr>
                        <a:t>3</a:t>
                      </a:r>
                    </a:p>
                  </a:txBody>
                  <a:tcPr marL="68580" marR="68580" marT="0" marB="0" anchor="ctr"/>
                </a:tc>
                <a:tc>
                  <a:txBody>
                    <a:bodyPr/>
                    <a:lstStyle/>
                    <a:p>
                      <a:pPr>
                        <a:lnSpc>
                          <a:spcPct val="150000"/>
                        </a:lnSpc>
                        <a:spcAft>
                          <a:spcPts val="600"/>
                        </a:spcAft>
                      </a:pPr>
                      <a:r>
                        <a:rPr lang="de-AT" sz="2400" b="1" dirty="0">
                          <a:effectLst/>
                        </a:rPr>
                        <a:t>Kooperation</a:t>
                      </a:r>
                      <a:endParaRPr lang="de-AT" sz="36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Die Sichtbarkeit der Forschung erlaubt </a:t>
                      </a:r>
                      <a:r>
                        <a:rPr lang="de-AT" sz="1400" b="1" dirty="0">
                          <a:effectLst/>
                        </a:rPr>
                        <a:t>neue Kooperationen </a:t>
                      </a:r>
                      <a:r>
                        <a:rPr lang="de-AT" sz="1400" dirty="0">
                          <a:effectLst/>
                        </a:rPr>
                        <a:t>über die Disziplingrenzen hinweg.</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Datensätze werden durch das Archiv </a:t>
                      </a:r>
                      <a:r>
                        <a:rPr lang="de-AT" sz="1400" b="1" dirty="0">
                          <a:effectLst/>
                        </a:rPr>
                        <a:t>beschlagwortet und somit thematisch erfassbar</a:t>
                      </a:r>
                      <a:r>
                        <a:rPr lang="de-AT" sz="1400" dirty="0">
                          <a:effectLst/>
                        </a:rPr>
                        <a:t>. Interessierte </a:t>
                      </a:r>
                      <a:r>
                        <a:rPr lang="de-AT" sz="1400" dirty="0" err="1">
                          <a:effectLst/>
                        </a:rPr>
                        <a:t>ForscherInnen</a:t>
                      </a:r>
                      <a:r>
                        <a:rPr lang="de-AT" sz="1400" dirty="0">
                          <a:effectLst/>
                        </a:rPr>
                        <a:t> können weitere Forschungsfragen je nach Vereinbarung eigenständig oder mit den ursprünglichen </a:t>
                      </a:r>
                      <a:r>
                        <a:rPr lang="de-AT" sz="1400" dirty="0" err="1">
                          <a:effectLst/>
                        </a:rPr>
                        <a:t>ForscherInnen</a:t>
                      </a:r>
                      <a:r>
                        <a:rPr lang="de-AT" sz="1400" dirty="0">
                          <a:effectLst/>
                        </a:rPr>
                        <a:t> bearbeiten.</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0382188"/>
                  </a:ext>
                </a:extLst>
              </a:tr>
            </a:tbl>
          </a:graphicData>
        </a:graphic>
      </p:graphicFrame>
    </p:spTree>
    <p:extLst>
      <p:ext uri="{BB962C8B-B14F-4D97-AF65-F5344CB8AC3E}">
        <p14:creationId xmlns:p14="http://schemas.microsoft.com/office/powerpoint/2010/main" val="390428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38200" y="166350"/>
            <a:ext cx="9553575" cy="1325563"/>
          </a:xfrm>
        </p:spPr>
        <p:txBody>
          <a:bodyPr/>
          <a:lstStyle/>
          <a:p>
            <a:r>
              <a:rPr lang="de-DE" dirty="0"/>
              <a:t>Vorteile für Forschende</a:t>
            </a:r>
            <a:endParaRPr lang="en-GB" dirty="0"/>
          </a:p>
        </p:txBody>
      </p:sp>
      <p:sp>
        <p:nvSpPr>
          <p:cNvPr id="5" name="Foliennummernplatzhalter 4"/>
          <p:cNvSpPr>
            <a:spLocks noGrp="1"/>
          </p:cNvSpPr>
          <p:nvPr>
            <p:ph type="sldNum" sz="quarter" idx="12"/>
          </p:nvPr>
        </p:nvSpPr>
        <p:spPr/>
        <p:txBody>
          <a:bodyPr/>
          <a:lstStyle/>
          <a:p>
            <a:fld id="{3F77E129-5F38-437E-B6C7-A7C6630974CA}" type="slidenum">
              <a:rPr lang="de-DE" smtClean="0"/>
              <a:t>8</a:t>
            </a:fld>
            <a:endParaRPr lang="de-DE"/>
          </a:p>
        </p:txBody>
      </p:sp>
      <p:graphicFrame>
        <p:nvGraphicFramePr>
          <p:cNvPr id="11" name="Tabelle 10"/>
          <p:cNvGraphicFramePr>
            <a:graphicFrameLocks noGrp="1"/>
          </p:cNvGraphicFramePr>
          <p:nvPr>
            <p:extLst>
              <p:ext uri="{D42A27DB-BD31-4B8C-83A1-F6EECF244321}">
                <p14:modId xmlns:p14="http://schemas.microsoft.com/office/powerpoint/2010/main" val="3492565210"/>
              </p:ext>
            </p:extLst>
          </p:nvPr>
        </p:nvGraphicFramePr>
        <p:xfrm>
          <a:off x="602381" y="1183369"/>
          <a:ext cx="11268000" cy="5355543"/>
        </p:xfrm>
        <a:graphic>
          <a:graphicData uri="http://schemas.openxmlformats.org/drawingml/2006/table">
            <a:tbl>
              <a:tblPr firstRow="1" firstCol="1" bandRow="1">
                <a:tableStyleId>{5C22544A-7EE6-4342-B048-85BDC9FD1C3A}</a:tableStyleId>
              </a:tblPr>
              <a:tblGrid>
                <a:gridCol w="468000">
                  <a:extLst>
                    <a:ext uri="{9D8B030D-6E8A-4147-A177-3AD203B41FA5}">
                      <a16:colId xmlns:a16="http://schemas.microsoft.com/office/drawing/2014/main" val="2499828163"/>
                    </a:ext>
                  </a:extLst>
                </a:gridCol>
                <a:gridCol w="2880000">
                  <a:extLst>
                    <a:ext uri="{9D8B030D-6E8A-4147-A177-3AD203B41FA5}">
                      <a16:colId xmlns:a16="http://schemas.microsoft.com/office/drawing/2014/main" val="2275065043"/>
                    </a:ext>
                  </a:extLst>
                </a:gridCol>
                <a:gridCol w="3600000">
                  <a:extLst>
                    <a:ext uri="{9D8B030D-6E8A-4147-A177-3AD203B41FA5}">
                      <a16:colId xmlns:a16="http://schemas.microsoft.com/office/drawing/2014/main" val="3012796169"/>
                    </a:ext>
                  </a:extLst>
                </a:gridCol>
                <a:gridCol w="4320000">
                  <a:extLst>
                    <a:ext uri="{9D8B030D-6E8A-4147-A177-3AD203B41FA5}">
                      <a16:colId xmlns:a16="http://schemas.microsoft.com/office/drawing/2014/main" val="1533789430"/>
                    </a:ext>
                  </a:extLst>
                </a:gridCol>
              </a:tblGrid>
              <a:tr h="0">
                <a:tc>
                  <a:txBody>
                    <a:bodyPr/>
                    <a:lstStyle/>
                    <a:p>
                      <a:pPr algn="r">
                        <a:lnSpc>
                          <a:spcPct val="150000"/>
                        </a:lnSpc>
                        <a:spcAft>
                          <a:spcPts val="600"/>
                        </a:spcAft>
                      </a:pPr>
                      <a:r>
                        <a:rPr lang="de-AT" sz="800" dirty="0">
                          <a:effectLst/>
                        </a:rPr>
                        <a:t> </a:t>
                      </a:r>
                      <a:endParaRPr lang="de-AT" sz="105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600" dirty="0">
                          <a:effectLst/>
                        </a:rPr>
                        <a:t>Ratio</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600" dirty="0">
                          <a:effectLst/>
                        </a:rPr>
                        <a:t>Was?</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600"/>
                        </a:spcAft>
                      </a:pPr>
                      <a:r>
                        <a:rPr lang="de-AT" sz="1600" dirty="0">
                          <a:effectLst/>
                        </a:rPr>
                        <a:t>Wie?</a:t>
                      </a:r>
                      <a:endParaRPr lang="de-AT" sz="16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7935937"/>
                  </a:ext>
                </a:extLst>
              </a:tr>
              <a:tr h="1622178">
                <a:tc>
                  <a:txBody>
                    <a:bodyPr/>
                    <a:lstStyle/>
                    <a:p>
                      <a:pPr algn="ctr">
                        <a:lnSpc>
                          <a:spcPct val="150000"/>
                        </a:lnSpc>
                        <a:spcAft>
                          <a:spcPts val="600"/>
                        </a:spcAft>
                      </a:pPr>
                      <a:r>
                        <a:rPr lang="de-AT" sz="2400" b="1" dirty="0">
                          <a:effectLst/>
                        </a:rPr>
                        <a:t>4</a:t>
                      </a:r>
                      <a:endParaRPr lang="de-AT" sz="24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2000" b="1" dirty="0">
                          <a:effectLst/>
                        </a:rPr>
                        <a:t>Nachhaltigkeit und Rechtmäßigkeit</a:t>
                      </a:r>
                      <a:endParaRPr lang="de-AT" sz="20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Daten bleiben über </a:t>
                      </a:r>
                      <a:r>
                        <a:rPr lang="de-AT" sz="1400" b="1" dirty="0">
                          <a:effectLst/>
                        </a:rPr>
                        <a:t>lange Zeit nutz- und verfügba</a:t>
                      </a:r>
                      <a:r>
                        <a:rPr lang="de-AT" sz="1400" dirty="0">
                          <a:effectLst/>
                        </a:rPr>
                        <a:t>r und werden rechtskonform gespeichert. Sie entscheiden immer welche Rechte Sie Nutzer*innen Ihrer Daten gewähren von </a:t>
                      </a:r>
                      <a:r>
                        <a:rPr lang="de-AT" sz="1400" b="1" dirty="0">
                          <a:effectLst/>
                        </a:rPr>
                        <a:t>Open Access </a:t>
                      </a:r>
                      <a:r>
                        <a:rPr lang="de-AT" sz="1400" dirty="0">
                          <a:effectLst/>
                        </a:rPr>
                        <a:t>bis Freigabe für einzelne Personen ist alles möglich. </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Das </a:t>
                      </a:r>
                      <a:r>
                        <a:rPr lang="de-AT" sz="1400" b="1" dirty="0">
                          <a:effectLst/>
                        </a:rPr>
                        <a:t>Archiv kontrolliert</a:t>
                      </a:r>
                      <a:r>
                        <a:rPr lang="de-AT" sz="1400" dirty="0">
                          <a:effectLst/>
                        </a:rPr>
                        <a:t> die Daten und stellt sicher, dass sie für eine </a:t>
                      </a:r>
                      <a:r>
                        <a:rPr lang="de-AT" sz="1400" b="1" dirty="0">
                          <a:effectLst/>
                        </a:rPr>
                        <a:t>langfristige Nachbearbeitung </a:t>
                      </a:r>
                      <a:r>
                        <a:rPr lang="de-AT" sz="1400" dirty="0">
                          <a:effectLst/>
                        </a:rPr>
                        <a:t>geeignet sind und die aktuellen </a:t>
                      </a:r>
                      <a:r>
                        <a:rPr lang="de-AT" sz="1400" b="1" dirty="0">
                          <a:effectLst/>
                        </a:rPr>
                        <a:t>rechtlichen Rahmenbedingungen </a:t>
                      </a:r>
                      <a:r>
                        <a:rPr lang="de-AT" sz="1400" dirty="0">
                          <a:effectLst/>
                        </a:rPr>
                        <a:t>erfüllt sind. Es ist zusätzlich eine dauerhafte Archivierung der originalen, unbearbeiteten  Rohdaten möglich.</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044700"/>
                  </a:ext>
                </a:extLst>
              </a:tr>
              <a:tr h="1370072">
                <a:tc>
                  <a:txBody>
                    <a:bodyPr/>
                    <a:lstStyle/>
                    <a:p>
                      <a:pPr marL="0" algn="ctr" defTabSz="914400" rtl="0" eaLnBrk="1" latinLnBrk="0" hangingPunct="1">
                        <a:lnSpc>
                          <a:spcPct val="150000"/>
                        </a:lnSpc>
                        <a:spcAft>
                          <a:spcPts val="600"/>
                        </a:spcAft>
                      </a:pPr>
                      <a:r>
                        <a:rPr lang="de-AT" sz="2400" b="1" kern="1200" dirty="0">
                          <a:solidFill>
                            <a:schemeClr val="lt1"/>
                          </a:solidFill>
                          <a:effectLst/>
                          <a:latin typeface="+mn-lt"/>
                          <a:ea typeface="+mn-ea"/>
                          <a:cs typeface="+mn-cs"/>
                        </a:rPr>
                        <a:t>5</a:t>
                      </a:r>
                    </a:p>
                  </a:txBody>
                  <a:tcPr marL="68580" marR="68580" marT="0" marB="0" anchor="ctr"/>
                </a:tc>
                <a:tc>
                  <a:txBody>
                    <a:bodyPr/>
                    <a:lstStyle/>
                    <a:p>
                      <a:pPr>
                        <a:lnSpc>
                          <a:spcPct val="150000"/>
                        </a:lnSpc>
                        <a:spcAft>
                          <a:spcPts val="600"/>
                        </a:spcAft>
                      </a:pPr>
                      <a:r>
                        <a:rPr lang="de-AT" sz="2000" b="1" dirty="0">
                          <a:effectLst/>
                        </a:rPr>
                        <a:t>Neue Forschungsfragen und Erkenntnisse </a:t>
                      </a:r>
                      <a:endParaRPr lang="de-AT" sz="20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Andere </a:t>
                      </a:r>
                      <a:r>
                        <a:rPr lang="de-AT" sz="1400" dirty="0" err="1">
                          <a:effectLst/>
                        </a:rPr>
                        <a:t>ForscherInnen</a:t>
                      </a:r>
                      <a:r>
                        <a:rPr lang="de-AT" sz="1400" dirty="0">
                          <a:effectLst/>
                        </a:rPr>
                        <a:t> bekommen die Chance, mit existierendem Material weitere Fragestellungen zu überprüfen.</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Durch die Suche nach Themenbereich und Schlagwörtern werden Daten aus anderen Disziplinen sichtbar. Diese Daten können in die eigene Forschung einfließen und diese bereichern. </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0182099"/>
                  </a:ext>
                </a:extLst>
              </a:tr>
              <a:tr h="1773384">
                <a:tc>
                  <a:txBody>
                    <a:bodyPr/>
                    <a:lstStyle/>
                    <a:p>
                      <a:pPr marL="0" algn="ctr" defTabSz="914400" rtl="0" eaLnBrk="1" latinLnBrk="0" hangingPunct="1">
                        <a:lnSpc>
                          <a:spcPct val="150000"/>
                        </a:lnSpc>
                        <a:spcAft>
                          <a:spcPts val="600"/>
                        </a:spcAft>
                      </a:pPr>
                      <a:r>
                        <a:rPr lang="de-AT" sz="2400" b="1" kern="1200" dirty="0">
                          <a:solidFill>
                            <a:schemeClr val="lt1"/>
                          </a:solidFill>
                          <a:effectLst/>
                          <a:latin typeface="+mn-lt"/>
                          <a:ea typeface="+mn-ea"/>
                          <a:cs typeface="+mn-cs"/>
                        </a:rPr>
                        <a:t>6</a:t>
                      </a:r>
                    </a:p>
                  </a:txBody>
                  <a:tcPr marL="68580" marR="68580" marT="0" marB="0" anchor="ctr"/>
                </a:tc>
                <a:tc>
                  <a:txBody>
                    <a:bodyPr/>
                    <a:lstStyle/>
                    <a:p>
                      <a:pPr>
                        <a:lnSpc>
                          <a:spcPct val="150000"/>
                        </a:lnSpc>
                        <a:spcAft>
                          <a:spcPts val="600"/>
                        </a:spcAft>
                      </a:pPr>
                      <a:r>
                        <a:rPr lang="de-AT" sz="2000" b="1" dirty="0">
                          <a:effectLst/>
                        </a:rPr>
                        <a:t>Gesellschaftliche Relevanz</a:t>
                      </a:r>
                      <a:endParaRPr lang="de-AT" sz="2000" b="1"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Daten, die durch die Mittel öffentlicher </a:t>
                      </a:r>
                      <a:r>
                        <a:rPr lang="de-AT" sz="1400" dirty="0" err="1">
                          <a:effectLst/>
                        </a:rPr>
                        <a:t>FördergeberInnen</a:t>
                      </a:r>
                      <a:r>
                        <a:rPr lang="de-AT" sz="1400" dirty="0">
                          <a:effectLst/>
                        </a:rPr>
                        <a:t> erhoben wurden, können der Gesellschaft zur Weiterverwendung angeboten werden.</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600"/>
                        </a:spcAft>
                      </a:pPr>
                      <a:r>
                        <a:rPr lang="de-AT" sz="1400" dirty="0">
                          <a:effectLst/>
                        </a:rPr>
                        <a:t>Das Archiv kontrolliert die Daten und stellt sicher, dass sie Datenschutzkonform je nach Zielgruppe verfügbar gemacht werden.</a:t>
                      </a:r>
                      <a:endParaRPr lang="de-AT" sz="20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0382188"/>
                  </a:ext>
                </a:extLst>
              </a:tr>
            </a:tbl>
          </a:graphicData>
        </a:graphic>
      </p:graphicFrame>
    </p:spTree>
    <p:extLst>
      <p:ext uri="{BB962C8B-B14F-4D97-AF65-F5344CB8AC3E}">
        <p14:creationId xmlns:p14="http://schemas.microsoft.com/office/powerpoint/2010/main" val="385047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803" y="1875933"/>
            <a:ext cx="9215978" cy="1940365"/>
          </a:xfrm>
        </p:spPr>
        <p:txBody>
          <a:bodyPr>
            <a:normAutofit/>
          </a:bodyPr>
          <a:lstStyle/>
          <a:p>
            <a:r>
              <a:rPr lang="de-AT" dirty="0"/>
              <a:t>Welche Services können wir Ihnen als ForscherInnen bieten?</a:t>
            </a:r>
          </a:p>
        </p:txBody>
      </p:sp>
    </p:spTree>
    <p:extLst>
      <p:ext uri="{BB962C8B-B14F-4D97-AF65-F5344CB8AC3E}">
        <p14:creationId xmlns:p14="http://schemas.microsoft.com/office/powerpoint/2010/main" val="4194518333"/>
      </p:ext>
    </p:extLst>
  </p:cSld>
  <p:clrMapOvr>
    <a:masterClrMapping/>
  </p:clrMapOvr>
</p:sld>
</file>

<file path=ppt/theme/theme1.xml><?xml version="1.0" encoding="utf-8"?>
<a:theme xmlns:a="http://schemas.openxmlformats.org/drawingml/2006/main" name="AUSSDA_Presentation_cd">
  <a:themeElements>
    <a:clrScheme name="AUSSDA">
      <a:dk1>
        <a:srgbClr val="151515"/>
      </a:dk1>
      <a:lt1>
        <a:sysClr val="window" lastClr="FFFFFF"/>
      </a:lt1>
      <a:dk2>
        <a:srgbClr val="128A7A"/>
      </a:dk2>
      <a:lt2>
        <a:srgbClr val="FFFFFF"/>
      </a:lt2>
      <a:accent1>
        <a:srgbClr val="128A7A"/>
      </a:accent1>
      <a:accent2>
        <a:srgbClr val="934F6F"/>
      </a:accent2>
      <a:accent3>
        <a:srgbClr val="70AD47"/>
      </a:accent3>
      <a:accent4>
        <a:srgbClr val="43E6D0"/>
      </a:accent4>
      <a:accent5>
        <a:srgbClr val="C390A8"/>
      </a:accent5>
      <a:accent6>
        <a:srgbClr val="A8D08D"/>
      </a:accent6>
      <a:hlink>
        <a:srgbClr val="70AD47"/>
      </a:hlink>
      <a:folHlink>
        <a:srgbClr val="A8D08D"/>
      </a:folHlink>
    </a:clrScheme>
    <a:fontScheme name="AUSSDA">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F8B837BF-178E-47A5-B249-1EA399F63349}" vid="{536D9D3C-C73B-4E98-8FA5-12C249EE924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AUSSDA_Presentation_cd</Template>
  <TotalTime>0</TotalTime>
  <Words>1124</Words>
  <Application>Microsoft Office PowerPoint</Application>
  <PresentationFormat>Breitbild</PresentationFormat>
  <Paragraphs>191</Paragraphs>
  <Slides>18</Slides>
  <Notes>8</Notes>
  <HiddenSlides>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Roboto</vt:lpstr>
      <vt:lpstr>Roboto Light</vt:lpstr>
      <vt:lpstr>AUSSDA_Presentation_cd</vt:lpstr>
      <vt:lpstr>AUSSDA  – The Austrian Social Science Data Archive</vt:lpstr>
      <vt:lpstr>„Wir machen sozialwissenschaftliche Daten zugänglich und nachnutzbar,  für Wissenschaft und Gesellschaft“</vt:lpstr>
      <vt:lpstr>Die heimische Forschungslandschaft bestmöglich unterstützen</vt:lpstr>
      <vt:lpstr>AUSSDA ist … </vt:lpstr>
      <vt:lpstr>AUSSDA … </vt:lpstr>
      <vt:lpstr>Warum sollten Sie als Forschende bei uns Archivieren? Was können wir Ihnen als ForscherInnen bieten?</vt:lpstr>
      <vt:lpstr>Vorteile für Forschende</vt:lpstr>
      <vt:lpstr>Vorteile für Forschende</vt:lpstr>
      <vt:lpstr>Welche Services können wir Ihnen als ForscherInnen bieten?</vt:lpstr>
      <vt:lpstr>Unsere Services?</vt:lpstr>
      <vt:lpstr>Projektbegleitung </vt:lpstr>
      <vt:lpstr>Unsere Services?</vt:lpstr>
      <vt:lpstr>Datenmanagement</vt:lpstr>
      <vt:lpstr>Unsere Services?</vt:lpstr>
      <vt:lpstr>Datenarchivierung / Reuse</vt:lpstr>
      <vt:lpstr>Unsere Services?</vt:lpstr>
      <vt:lpstr>Bleiben Sie auf dem Laufenden!</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Austrian Social Science Data Archive</dc:title>
  <dc:creator>Heider, Veronika</dc:creator>
  <cp:lastModifiedBy>Dimitri Prandner</cp:lastModifiedBy>
  <cp:revision>69</cp:revision>
  <cp:lastPrinted>2018-05-02T09:35:41Z</cp:lastPrinted>
  <dcterms:created xsi:type="dcterms:W3CDTF">2017-08-18T06:56:42Z</dcterms:created>
  <dcterms:modified xsi:type="dcterms:W3CDTF">2021-12-09T18:03:43Z</dcterms:modified>
</cp:coreProperties>
</file>